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40"/>
  </p:notesMasterIdLst>
  <p:handoutMasterIdLst>
    <p:handoutMasterId r:id="rId41"/>
  </p:handoutMasterIdLst>
  <p:sldIdLst>
    <p:sldId id="314" r:id="rId5"/>
    <p:sldId id="315" r:id="rId6"/>
    <p:sldId id="316" r:id="rId7"/>
    <p:sldId id="327" r:id="rId8"/>
    <p:sldId id="329" r:id="rId9"/>
    <p:sldId id="328" r:id="rId10"/>
    <p:sldId id="317" r:id="rId11"/>
    <p:sldId id="318" r:id="rId12"/>
    <p:sldId id="319" r:id="rId13"/>
    <p:sldId id="320" r:id="rId14"/>
    <p:sldId id="321" r:id="rId15"/>
    <p:sldId id="326" r:id="rId16"/>
    <p:sldId id="322" r:id="rId17"/>
    <p:sldId id="323" r:id="rId18"/>
    <p:sldId id="324" r:id="rId19"/>
    <p:sldId id="325" r:id="rId20"/>
    <p:sldId id="330" r:id="rId21"/>
    <p:sldId id="331" r:id="rId22"/>
    <p:sldId id="332" r:id="rId23"/>
    <p:sldId id="333" r:id="rId24"/>
    <p:sldId id="334" r:id="rId25"/>
    <p:sldId id="335" r:id="rId26"/>
    <p:sldId id="336" r:id="rId27"/>
    <p:sldId id="337" r:id="rId28"/>
    <p:sldId id="339" r:id="rId29"/>
    <p:sldId id="338" r:id="rId30"/>
    <p:sldId id="340" r:id="rId31"/>
    <p:sldId id="341" r:id="rId32"/>
    <p:sldId id="342" r:id="rId33"/>
    <p:sldId id="343" r:id="rId34"/>
    <p:sldId id="344" r:id="rId35"/>
    <p:sldId id="345" r:id="rId36"/>
    <p:sldId id="346" r:id="rId37"/>
    <p:sldId id="347" r:id="rId38"/>
    <p:sldId id="309"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45" autoAdjust="0"/>
    <p:restoredTop sz="91123" autoAdjust="0"/>
  </p:normalViewPr>
  <p:slideViewPr>
    <p:cSldViewPr snapToGrid="0">
      <p:cViewPr varScale="1">
        <p:scale>
          <a:sx n="75" d="100"/>
          <a:sy n="75" d="100"/>
        </p:scale>
        <p:origin x="1027" y="53"/>
      </p:cViewPr>
      <p:guideLst>
        <p:guide orient="horz" pos="3360"/>
        <p:guide pos="3840"/>
      </p:guideLst>
    </p:cSldViewPr>
  </p:slideViewPr>
  <p:outlineViewPr>
    <p:cViewPr>
      <p:scale>
        <a:sx n="33" d="100"/>
        <a:sy n="33" d="100"/>
      </p:scale>
      <p:origin x="0" y="-12672"/>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47"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9/3/2024</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9/3/2024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a:t>
            </a:fld>
            <a:endParaRPr lang="en-US" dirty="0"/>
          </a:p>
        </p:txBody>
      </p:sp>
    </p:spTree>
    <p:extLst>
      <p:ext uri="{BB962C8B-B14F-4D97-AF65-F5344CB8AC3E}">
        <p14:creationId xmlns:p14="http://schemas.microsoft.com/office/powerpoint/2010/main" val="2569137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14</a:t>
            </a:fld>
            <a:endParaRPr lang="en-US" dirty="0"/>
          </a:p>
        </p:txBody>
      </p:sp>
    </p:spTree>
    <p:extLst>
      <p:ext uri="{BB962C8B-B14F-4D97-AF65-F5344CB8AC3E}">
        <p14:creationId xmlns:p14="http://schemas.microsoft.com/office/powerpoint/2010/main" val="4110010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15</a:t>
            </a:fld>
            <a:endParaRPr lang="en-US" dirty="0"/>
          </a:p>
        </p:txBody>
      </p:sp>
    </p:spTree>
    <p:extLst>
      <p:ext uri="{BB962C8B-B14F-4D97-AF65-F5344CB8AC3E}">
        <p14:creationId xmlns:p14="http://schemas.microsoft.com/office/powerpoint/2010/main" val="679238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16</a:t>
            </a:fld>
            <a:endParaRPr lang="en-US" dirty="0"/>
          </a:p>
        </p:txBody>
      </p:sp>
    </p:spTree>
    <p:extLst>
      <p:ext uri="{BB962C8B-B14F-4D97-AF65-F5344CB8AC3E}">
        <p14:creationId xmlns:p14="http://schemas.microsoft.com/office/powerpoint/2010/main" val="2261767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35</a:t>
            </a:fld>
            <a:endParaRPr lang="en-US" dirty="0"/>
          </a:p>
        </p:txBody>
      </p:sp>
    </p:spTree>
    <p:extLst>
      <p:ext uri="{BB962C8B-B14F-4D97-AF65-F5344CB8AC3E}">
        <p14:creationId xmlns:p14="http://schemas.microsoft.com/office/powerpoint/2010/main" val="2429966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a:t>
            </a:fld>
            <a:endParaRPr lang="en-US" dirty="0"/>
          </a:p>
        </p:txBody>
      </p:sp>
    </p:spTree>
    <p:extLst>
      <p:ext uri="{BB962C8B-B14F-4D97-AF65-F5344CB8AC3E}">
        <p14:creationId xmlns:p14="http://schemas.microsoft.com/office/powerpoint/2010/main" val="1698969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3</a:t>
            </a:fld>
            <a:endParaRPr lang="en-US" dirty="0"/>
          </a:p>
        </p:txBody>
      </p:sp>
    </p:spTree>
    <p:extLst>
      <p:ext uri="{BB962C8B-B14F-4D97-AF65-F5344CB8AC3E}">
        <p14:creationId xmlns:p14="http://schemas.microsoft.com/office/powerpoint/2010/main" val="3528550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7</a:t>
            </a:fld>
            <a:endParaRPr lang="en-US" dirty="0"/>
          </a:p>
        </p:txBody>
      </p:sp>
    </p:spTree>
    <p:extLst>
      <p:ext uri="{BB962C8B-B14F-4D97-AF65-F5344CB8AC3E}">
        <p14:creationId xmlns:p14="http://schemas.microsoft.com/office/powerpoint/2010/main" val="3336033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8</a:t>
            </a:fld>
            <a:endParaRPr lang="en-US" dirty="0"/>
          </a:p>
        </p:txBody>
      </p:sp>
    </p:spTree>
    <p:extLst>
      <p:ext uri="{BB962C8B-B14F-4D97-AF65-F5344CB8AC3E}">
        <p14:creationId xmlns:p14="http://schemas.microsoft.com/office/powerpoint/2010/main" val="631242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9</a:t>
            </a:fld>
            <a:endParaRPr lang="en-US" dirty="0"/>
          </a:p>
        </p:txBody>
      </p:sp>
    </p:spTree>
    <p:extLst>
      <p:ext uri="{BB962C8B-B14F-4D97-AF65-F5344CB8AC3E}">
        <p14:creationId xmlns:p14="http://schemas.microsoft.com/office/powerpoint/2010/main" val="3486472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10</a:t>
            </a:fld>
            <a:endParaRPr lang="en-US" dirty="0"/>
          </a:p>
        </p:txBody>
      </p:sp>
    </p:spTree>
    <p:extLst>
      <p:ext uri="{BB962C8B-B14F-4D97-AF65-F5344CB8AC3E}">
        <p14:creationId xmlns:p14="http://schemas.microsoft.com/office/powerpoint/2010/main" val="35551265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11</a:t>
            </a:fld>
            <a:endParaRPr lang="en-US" dirty="0"/>
          </a:p>
        </p:txBody>
      </p:sp>
    </p:spTree>
    <p:extLst>
      <p:ext uri="{BB962C8B-B14F-4D97-AF65-F5344CB8AC3E}">
        <p14:creationId xmlns:p14="http://schemas.microsoft.com/office/powerpoint/2010/main" val="3984229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13</a:t>
            </a:fld>
            <a:endParaRPr lang="en-US" dirty="0"/>
          </a:p>
        </p:txBody>
      </p:sp>
    </p:spTree>
    <p:extLst>
      <p:ext uri="{BB962C8B-B14F-4D97-AF65-F5344CB8AC3E}">
        <p14:creationId xmlns:p14="http://schemas.microsoft.com/office/powerpoint/2010/main" val="25865656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anchor="b">
            <a:normAutofit/>
          </a:bodyPr>
          <a:lstStyle>
            <a:lvl1pPr>
              <a:defRPr sz="4800">
                <a:solidFill>
                  <a:schemeClr val="bg1"/>
                </a:solidFill>
              </a:defRPr>
            </a:lvl1pPr>
          </a:lstStyle>
          <a:p>
            <a:r>
              <a:rPr lang="en-US" dirty="0"/>
              <a:t>Click to add title</a:t>
            </a:r>
          </a:p>
        </p:txBody>
      </p:sp>
      <p:pic>
        <p:nvPicPr>
          <p:cNvPr id="7" name="Graphic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381084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1">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tangle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userDrawn="1"/>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le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able Placehold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a:normAutofit/>
          </a:bodyPr>
          <a:lstStyle>
            <a:lvl1pPr>
              <a:defRPr sz="2000"/>
            </a:lvl1pPr>
          </a:lstStyle>
          <a:p>
            <a:r>
              <a:rPr lang="en-US" dirty="0"/>
              <a:t>Click icon to insert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56214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3">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phic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le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a:normAutofit/>
          </a:bodyPr>
          <a:lstStyle>
            <a:lvl1pPr marL="0" indent="0">
              <a:spcBef>
                <a:spcPts val="0"/>
              </a:spcBef>
              <a:spcAft>
                <a:spcPts val="1200"/>
              </a:spcAft>
              <a:buNone/>
              <a:defRPr sz="2000" b="0"/>
            </a:lvl1pPr>
            <a:lvl2pPr marL="228600">
              <a:spcBef>
                <a:spcPts val="0"/>
              </a:spcBef>
              <a:spcAft>
                <a:spcPts val="1200"/>
              </a:spcAft>
              <a:defRPr sz="2000" b="0"/>
            </a:lvl2pPr>
            <a:lvl3pPr marL="685800">
              <a:spcBef>
                <a:spcPts val="0"/>
              </a:spcBef>
              <a:spcAft>
                <a:spcPts val="1200"/>
              </a:spcAft>
              <a:defRPr sz="1800" b="0"/>
            </a:lvl3pPr>
            <a:lvl4pPr marL="914400">
              <a:spcBef>
                <a:spcPts val="0"/>
              </a:spcBef>
              <a:spcAft>
                <a:spcPts val="1200"/>
              </a:spcAft>
              <a:defRPr sz="1600" b="0"/>
            </a:lvl4pPr>
            <a:lvl5pPr marL="1143000">
              <a:spcBef>
                <a:spcPts val="0"/>
              </a:spcBef>
              <a:spcAft>
                <a:spcPts val="1200"/>
              </a:spcAft>
              <a:defRPr sz="16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a:normAutofit/>
          </a:bodyPr>
          <a:lstStyle>
            <a:lvl1pPr>
              <a:spcBef>
                <a:spcPts val="0"/>
              </a:spcBef>
              <a:spcAft>
                <a:spcPts val="1200"/>
              </a:spcAft>
              <a:defRPr sz="2000" b="1"/>
            </a:lvl1pPr>
            <a:lvl2pPr marL="411480">
              <a:spcBef>
                <a:spcPts val="0"/>
              </a:spcBef>
              <a:spcAft>
                <a:spcPts val="1200"/>
              </a:spcAft>
              <a:defRPr sz="1800" b="1"/>
            </a:lvl2pPr>
            <a:lvl3pPr marL="502920">
              <a:spcBef>
                <a:spcPts val="0"/>
              </a:spcBef>
              <a:spcAft>
                <a:spcPts val="1200"/>
              </a:spcAft>
              <a:defRPr sz="1600" b="1"/>
            </a:lvl3pPr>
            <a:lvl4pPr marL="594360">
              <a:spcBef>
                <a:spcPts val="0"/>
              </a:spcBef>
              <a:spcAft>
                <a:spcPts val="1200"/>
              </a:spcAft>
              <a:defRPr sz="1400" b="1"/>
            </a:lvl4pPr>
            <a:lvl5pPr marL="685800">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1984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le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a:normAutofit/>
          </a:bodyPr>
          <a:lstStyle>
            <a:lvl1pPr>
              <a:defRPr sz="3200"/>
            </a:lvl1pPr>
          </a:lstStyle>
          <a:p>
            <a:r>
              <a:rPr lang="en-US" dirty="0"/>
              <a:t>Click to add title</a:t>
            </a:r>
          </a:p>
        </p:txBody>
      </p:sp>
      <p:sp>
        <p:nvSpPr>
          <p:cNvPr id="9" name="Table Placehold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a:normAutofit/>
          </a:bodyPr>
          <a:lstStyle>
            <a:lvl1pPr>
              <a:defRPr sz="2400"/>
            </a:lvl1pPr>
          </a:lstStyle>
          <a:p>
            <a:r>
              <a:rPr lang="en-US" dirty="0"/>
              <a:t>Click icon to add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16384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2">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anchor="b">
            <a:normAutofit/>
          </a:bodyPr>
          <a:lstStyle>
            <a:lvl1pPr>
              <a:defRPr sz="4800">
                <a:solidFill>
                  <a:schemeClr val="bg1"/>
                </a:solidFill>
              </a:defRPr>
            </a:lvl1pPr>
          </a:lstStyle>
          <a:p>
            <a:r>
              <a:rPr lang="en-US" dirty="0"/>
              <a:t>Click to add title</a:t>
            </a:r>
          </a:p>
        </p:txBody>
      </p:sp>
      <p:sp>
        <p:nvSpPr>
          <p:cNvPr id="8" name="Content Placehold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a:normAutofit/>
          </a:bodyPr>
          <a:lstStyle>
            <a:lvl1pPr marL="0" indent="0">
              <a:lnSpc>
                <a:spcPct val="90000"/>
              </a:lnSpc>
              <a:spcBef>
                <a:spcPts val="0"/>
              </a:spcBef>
              <a:spcAft>
                <a:spcPts val="0"/>
              </a:spcAft>
              <a:buNone/>
              <a:defRPr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sz="1200" baseline="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2470347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phic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le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anchor="b">
            <a:normAutofit/>
          </a:bodyPr>
          <a:lstStyle>
            <a:lvl1pPr>
              <a:defRPr sz="3200"/>
            </a:lvl1pPr>
          </a:lstStyle>
          <a:p>
            <a:r>
              <a:rPr lang="en-US" dirty="0"/>
              <a:t>Click to add title</a:t>
            </a:r>
          </a:p>
        </p:txBody>
      </p:sp>
      <p:sp>
        <p:nvSpPr>
          <p:cNvPr id="8" name="Content Placehold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a:normAutofit/>
          </a:bodyPr>
          <a:lstStyle>
            <a:lvl1pPr marL="0" indent="0">
              <a:lnSpc>
                <a:spcPct val="120000"/>
              </a:lnSpc>
              <a:buNone/>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38750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le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anchor="b">
            <a:normAutofit/>
          </a:bodyPr>
          <a:lstStyle>
            <a:lvl1pPr>
              <a:defRPr sz="4800">
                <a:solidFill>
                  <a:schemeClr val="bg1"/>
                </a:solidFill>
              </a:defRPr>
            </a:lvl1pPr>
          </a:lstStyle>
          <a:p>
            <a:r>
              <a:rPr lang="en-US" dirty="0"/>
              <a:t>Click to add title</a:t>
            </a:r>
          </a:p>
        </p:txBody>
      </p:sp>
      <p:sp>
        <p:nvSpPr>
          <p:cNvPr id="9" name="Picture Placehold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a:norm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736789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le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anchor="b">
            <a:normAutofit/>
          </a:bodyPr>
          <a:lstStyle>
            <a:lvl1pPr>
              <a:defRPr sz="4800"/>
            </a:lvl1pPr>
          </a:lstStyle>
          <a:p>
            <a:r>
              <a:rPr lang="en-US" dirty="0"/>
              <a:t>Click to add title</a:t>
            </a:r>
          </a:p>
        </p:txBody>
      </p:sp>
      <p:sp>
        <p:nvSpPr>
          <p:cNvPr id="12" name="Picture Placehold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a:normAutofit/>
          </a:bodyPr>
          <a:lstStyle>
            <a:lvl1pPr marL="0" indent="0" algn="ctr">
              <a:buNone/>
              <a:defRPr sz="2000"/>
            </a:lvl1pPr>
          </a:lstStyle>
          <a:p>
            <a:r>
              <a:rPr lang="en-US" dirty="0"/>
              <a:t>Click icon to add picture</a:t>
            </a:r>
          </a:p>
        </p:txBody>
      </p:sp>
      <p:sp>
        <p:nvSpPr>
          <p:cNvPr id="10" name="Content Placehold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a:normAutofit/>
          </a:bodyPr>
          <a:lstStyle>
            <a:lvl1pPr marL="0" indent="0">
              <a:buFont typeface="Arial" panose="020B0604020202020204" pitchFamily="34" charse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365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phic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le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15213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left Image 1">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le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anchor="b">
            <a:normAutofit/>
          </a:bodyPr>
          <a:lstStyle>
            <a:lvl1pPr>
              <a:defRPr sz="4800">
                <a:solidFill>
                  <a:schemeClr val="bg1"/>
                </a:solidFill>
              </a:defRPr>
            </a:lvl1pPr>
          </a:lstStyle>
          <a:p>
            <a:endParaRPr lang="en-US" dirty="0"/>
          </a:p>
        </p:txBody>
      </p:sp>
      <p:sp>
        <p:nvSpPr>
          <p:cNvPr id="11" name="Picture Placehold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a:normAutofit/>
          </a:bodyPr>
          <a:lstStyle>
            <a:lvl1pPr marL="0" indent="0" algn="l">
              <a:buNone/>
              <a:defRPr sz="2000">
                <a:solidFill>
                  <a:schemeClr val="bg1"/>
                </a:solidFill>
              </a:defRPr>
            </a:lvl1pPr>
          </a:lstStyle>
          <a:p>
            <a:r>
              <a:rPr lang="en-US" dirty="0"/>
              <a:t>Click icon to add picture</a:t>
            </a:r>
          </a:p>
        </p:txBody>
      </p:sp>
      <p:sp>
        <p:nvSpPr>
          <p:cNvPr id="9" name="Content Placehold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a:normAutofit/>
          </a:bodyPr>
          <a:lstStyle>
            <a:lvl1pPr marL="0" indent="0">
              <a:spcBef>
                <a:spcPts val="0"/>
              </a:spcBef>
              <a:spcAft>
                <a:spcPts val="1200"/>
              </a:spcAft>
              <a:buNone/>
              <a:defRPr sz="2000">
                <a:solidFill>
                  <a:schemeClr val="bg1"/>
                </a:solidFill>
              </a:defRPr>
            </a:lvl1pPr>
            <a:lvl2pPr marL="742950" indent="-285750">
              <a:spcBef>
                <a:spcPts val="0"/>
              </a:spcBef>
              <a:spcAft>
                <a:spcPts val="1200"/>
              </a:spcAft>
              <a:buFont typeface="Arial" panose="020B0604020202020204" pitchFamily="34" charset="0"/>
              <a:buChar char="•"/>
              <a:defRPr sz="1800">
                <a:solidFill>
                  <a:schemeClr val="bg1"/>
                </a:solidFill>
              </a:defRPr>
            </a:lvl2pPr>
            <a:lvl3pPr marL="1200150" indent="-285750">
              <a:spcBef>
                <a:spcPts val="0"/>
              </a:spcBef>
              <a:spcAft>
                <a:spcPts val="1200"/>
              </a:spcAft>
              <a:buFont typeface="Arial" panose="020B0604020202020204" pitchFamily="34" charset="0"/>
              <a:buChar char="•"/>
              <a:defRPr sz="1600">
                <a:solidFill>
                  <a:schemeClr val="bg1"/>
                </a:solidFill>
              </a:defRPr>
            </a:lvl3pPr>
            <a:lvl4pPr marL="1657350" indent="-285750">
              <a:spcBef>
                <a:spcPts val="0"/>
              </a:spcBef>
              <a:spcAft>
                <a:spcPts val="1200"/>
              </a:spcAft>
              <a:buFont typeface="Arial" panose="020B0604020202020204" pitchFamily="34" charset="0"/>
              <a:buChar char="•"/>
              <a:defRPr sz="1400">
                <a:solidFill>
                  <a:schemeClr val="bg1"/>
                </a:solidFill>
              </a:defRPr>
            </a:lvl4pPr>
            <a:lvl5pPr marL="2114550" indent="-285750">
              <a:spcBef>
                <a:spcPts val="0"/>
              </a:spcBef>
              <a:spcAft>
                <a:spcPts val="1200"/>
              </a:spcAft>
              <a:buFont typeface="Arial" panose="020B0604020202020204" pitchFamily="34" charset="0"/>
              <a:buChar char="•"/>
              <a:defRPr sz="14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9111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1">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phic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le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17792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phic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le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8281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right Image">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le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a:normAutofit/>
          </a:bodyPr>
          <a:lstStyle>
            <a:lvl1pPr>
              <a:defRPr sz="3200"/>
            </a:lvl1pPr>
          </a:lstStyle>
          <a:p>
            <a:r>
              <a:rPr lang="en-US" dirty="0"/>
              <a:t>Click to add title</a:t>
            </a:r>
          </a:p>
        </p:txBody>
      </p:sp>
      <p:sp>
        <p:nvSpPr>
          <p:cNvPr id="10" name="Content Placehold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
        <p:nvSpPr>
          <p:cNvPr id="12" name="Picture Placehold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a:normAutofit/>
          </a:bodyPr>
          <a:lstStyle>
            <a:lvl1pPr marL="0" indent="0" algn="r">
              <a:buNone/>
              <a:defRPr sz="2000"/>
            </a:lvl1pPr>
          </a:lstStyle>
          <a:p>
            <a:r>
              <a:rPr lang="en-US" dirty="0"/>
              <a:t>Click icon to add picture</a:t>
            </a:r>
          </a:p>
        </p:txBody>
      </p:sp>
    </p:spTree>
    <p:extLst>
      <p:ext uri="{BB962C8B-B14F-4D97-AF65-F5344CB8AC3E}">
        <p14:creationId xmlns:p14="http://schemas.microsoft.com/office/powerpoint/2010/main" val="3467008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06"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27.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7.png"/><Relationship Id="rId1" Type="http://schemas.openxmlformats.org/officeDocument/2006/relationships/slideLayout" Target="../slideLayouts/slideLayout11.xml"/><Relationship Id="rId5" Type="http://schemas.openxmlformats.org/officeDocument/2006/relationships/image" Target="../media/image56.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1.xml"/><Relationship Id="rId5" Type="http://schemas.openxmlformats.org/officeDocument/2006/relationships/image" Target="../media/image27.png"/><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70.svg"/></Relationships>
</file>

<file path=ppt/slides/_rels/slide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D96-BFFB-05BD-30ED-0352500CD058}"/>
              </a:ext>
            </a:extLst>
          </p:cNvPr>
          <p:cNvSpPr>
            <a:spLocks noGrp="1"/>
          </p:cNvSpPr>
          <p:nvPr>
            <p:ph type="title"/>
          </p:nvPr>
        </p:nvSpPr>
        <p:spPr>
          <a:xfrm>
            <a:off x="6096000" y="3027680"/>
            <a:ext cx="5674360" cy="2225040"/>
          </a:xfrm>
        </p:spPr>
        <p:txBody>
          <a:bodyPr>
            <a:normAutofit fontScale="90000"/>
          </a:bodyPr>
          <a:lstStyle/>
          <a:p>
            <a:r>
              <a:rPr lang="en-US" sz="5300" b="1" dirty="0">
                <a:solidFill>
                  <a:srgbClr val="FFFF00"/>
                </a:solidFill>
              </a:rPr>
              <a:t>CONSUMER GOODS ADHOC INSIGHTs</a:t>
            </a:r>
            <a:br>
              <a:rPr lang="en-US" dirty="0">
                <a:solidFill>
                  <a:srgbClr val="FFFF00"/>
                </a:solidFill>
              </a:rPr>
            </a:br>
            <a:r>
              <a:rPr lang="en-US" dirty="0">
                <a:solidFill>
                  <a:srgbClr val="FFFF00"/>
                </a:solidFill>
              </a:rPr>
              <a:t>          </a:t>
            </a:r>
            <a:r>
              <a:rPr lang="en-US" sz="1800" dirty="0">
                <a:solidFill>
                  <a:srgbClr val="FFFF00"/>
                </a:solidFill>
              </a:rPr>
              <a:t>-</a:t>
            </a:r>
            <a:r>
              <a:rPr lang="en-US" sz="2200" dirty="0">
                <a:solidFill>
                  <a:srgbClr val="00B0F0"/>
                </a:solidFill>
              </a:rPr>
              <a:t>presented by </a:t>
            </a:r>
            <a:r>
              <a:rPr lang="en-US" sz="2200" dirty="0" err="1">
                <a:solidFill>
                  <a:srgbClr val="00B0F0"/>
                </a:solidFill>
              </a:rPr>
              <a:t>sharanya</a:t>
            </a:r>
            <a:r>
              <a:rPr lang="en-US" sz="2200" dirty="0">
                <a:solidFill>
                  <a:srgbClr val="00B0F0"/>
                </a:solidFill>
              </a:rPr>
              <a:t> </a:t>
            </a:r>
            <a:r>
              <a:rPr lang="en-US" sz="2200" dirty="0" err="1">
                <a:solidFill>
                  <a:srgbClr val="00B0F0"/>
                </a:solidFill>
              </a:rPr>
              <a:t>shukla</a:t>
            </a:r>
            <a:endParaRPr lang="en-US" sz="2200" dirty="0">
              <a:solidFill>
                <a:srgbClr val="00B0F0"/>
              </a:solidFill>
            </a:endParaRPr>
          </a:p>
        </p:txBody>
      </p:sp>
      <p:pic>
        <p:nvPicPr>
          <p:cNvPr id="7" name="Picture 6" descr="A logo with a black background">
            <a:extLst>
              <a:ext uri="{FF2B5EF4-FFF2-40B4-BE49-F238E27FC236}">
                <a16:creationId xmlns:a16="http://schemas.microsoft.com/office/drawing/2014/main" id="{E9CE31EB-85D0-C54B-16B9-05F90F9CD9DB}"/>
              </a:ext>
            </a:extLst>
          </p:cNvPr>
          <p:cNvPicPr>
            <a:picLocks noChangeAspect="1"/>
          </p:cNvPicPr>
          <p:nvPr/>
        </p:nvPicPr>
        <p:blipFill>
          <a:blip r:embed="rId3"/>
          <a:stretch>
            <a:fillRect/>
          </a:stretch>
        </p:blipFill>
        <p:spPr>
          <a:xfrm>
            <a:off x="6096000" y="2002692"/>
            <a:ext cx="1107440" cy="1148080"/>
          </a:xfrm>
          <a:prstGeom prst="rect">
            <a:avLst/>
          </a:prstGeom>
        </p:spPr>
      </p:pic>
      <p:sp>
        <p:nvSpPr>
          <p:cNvPr id="8" name="TextBox 7">
            <a:extLst>
              <a:ext uri="{FF2B5EF4-FFF2-40B4-BE49-F238E27FC236}">
                <a16:creationId xmlns:a16="http://schemas.microsoft.com/office/drawing/2014/main" id="{778385A2-BF05-FC2E-1A0B-3A27FD39B7CA}"/>
              </a:ext>
            </a:extLst>
          </p:cNvPr>
          <p:cNvSpPr txBox="1"/>
          <p:nvPr/>
        </p:nvSpPr>
        <p:spPr>
          <a:xfrm rot="10800000" flipV="1">
            <a:off x="7203440" y="2381349"/>
            <a:ext cx="4206240" cy="646331"/>
          </a:xfrm>
          <a:prstGeom prst="rect">
            <a:avLst/>
          </a:prstGeom>
          <a:noFill/>
        </p:spPr>
        <p:txBody>
          <a:bodyPr wrap="square" rtlCol="0">
            <a:spAutoFit/>
          </a:bodyPr>
          <a:lstStyle/>
          <a:p>
            <a:r>
              <a:rPr lang="en-IN" sz="3600" b="1" dirty="0">
                <a:solidFill>
                  <a:schemeClr val="bg2">
                    <a:lumMod val="90000"/>
                  </a:schemeClr>
                </a:solidFill>
              </a:rPr>
              <a:t>ATLIQ HARDWARES</a:t>
            </a:r>
          </a:p>
        </p:txBody>
      </p:sp>
    </p:spTree>
    <p:extLst>
      <p:ext uri="{BB962C8B-B14F-4D97-AF65-F5344CB8AC3E}">
        <p14:creationId xmlns:p14="http://schemas.microsoft.com/office/powerpoint/2010/main" val="2945390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2D586-3F7C-3202-E4F4-1F65B9A7D428}"/>
              </a:ext>
            </a:extLst>
          </p:cNvPr>
          <p:cNvSpPr>
            <a:spLocks noGrp="1"/>
          </p:cNvSpPr>
          <p:nvPr>
            <p:ph type="title"/>
          </p:nvPr>
        </p:nvSpPr>
        <p:spPr>
          <a:xfrm>
            <a:off x="1341120" y="365125"/>
            <a:ext cx="9936480" cy="1629601"/>
          </a:xfrm>
        </p:spPr>
        <p:txBody>
          <a:bodyPr>
            <a:normAutofit/>
          </a:bodyPr>
          <a:lstStyle/>
          <a:p>
            <a:r>
              <a:rPr lang="en-US" sz="5400" b="1" dirty="0"/>
              <a:t>APPROACH</a:t>
            </a:r>
          </a:p>
        </p:txBody>
      </p:sp>
      <p:sp>
        <p:nvSpPr>
          <p:cNvPr id="3" name="Content Placeholder 2">
            <a:extLst>
              <a:ext uri="{FF2B5EF4-FFF2-40B4-BE49-F238E27FC236}">
                <a16:creationId xmlns:a16="http://schemas.microsoft.com/office/drawing/2014/main" id="{375DADF2-8E4D-6C0E-0FA2-C5228AF29C1D}"/>
              </a:ext>
            </a:extLst>
          </p:cNvPr>
          <p:cNvSpPr>
            <a:spLocks noGrp="1"/>
          </p:cNvSpPr>
          <p:nvPr>
            <p:ph sz="quarter" idx="10"/>
          </p:nvPr>
        </p:nvSpPr>
        <p:spPr>
          <a:xfrm>
            <a:off x="1341120" y="2022250"/>
            <a:ext cx="10180320" cy="3747180"/>
          </a:xfrm>
        </p:spPr>
        <p:txBody>
          <a:bodyPr>
            <a:normAutofit/>
          </a:bodyPr>
          <a:lstStyle/>
          <a:p>
            <a:r>
              <a:rPr lang="en-US" sz="2400" noProof="1">
                <a:latin typeface="Segoe UI" panose="020B0502040204020203" pitchFamily="34" charset="0"/>
                <a:cs typeface="Segoe UI" panose="020B0502040204020203" pitchFamily="34" charset="0"/>
              </a:rPr>
              <a:t>Run a SQL query to answer these requests.Convert it into visualisations and present the insights to  the top level management .</a:t>
            </a:r>
          </a:p>
        </p:txBody>
      </p:sp>
      <p:sp>
        <p:nvSpPr>
          <p:cNvPr id="5" name="Slide Number Placeholder 4">
            <a:extLst>
              <a:ext uri="{FF2B5EF4-FFF2-40B4-BE49-F238E27FC236}">
                <a16:creationId xmlns:a16="http://schemas.microsoft.com/office/drawing/2014/main" id="{FD4FFC83-A1E8-FCEA-2C47-38C5ADAEA1C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10</a:t>
            </a:fld>
            <a:endParaRPr lang="en-US" dirty="0"/>
          </a:p>
        </p:txBody>
      </p:sp>
      <p:pic>
        <p:nvPicPr>
          <p:cNvPr id="4" name="Picture 3" descr="A logo with a black background">
            <a:extLst>
              <a:ext uri="{FF2B5EF4-FFF2-40B4-BE49-F238E27FC236}">
                <a16:creationId xmlns:a16="http://schemas.microsoft.com/office/drawing/2014/main" id="{FE68CF64-2E95-8279-364E-09BE7BB78DF4}"/>
              </a:ext>
            </a:extLst>
          </p:cNvPr>
          <p:cNvPicPr>
            <a:picLocks noChangeAspect="1"/>
          </p:cNvPicPr>
          <p:nvPr/>
        </p:nvPicPr>
        <p:blipFill>
          <a:blip r:embed="rId3"/>
          <a:stretch>
            <a:fillRect/>
          </a:stretch>
        </p:blipFill>
        <p:spPr>
          <a:xfrm>
            <a:off x="0" y="0"/>
            <a:ext cx="1075254" cy="863673"/>
          </a:xfrm>
          <a:prstGeom prst="rect">
            <a:avLst/>
          </a:prstGeom>
        </p:spPr>
      </p:pic>
    </p:spTree>
    <p:extLst>
      <p:ext uri="{BB962C8B-B14F-4D97-AF65-F5344CB8AC3E}">
        <p14:creationId xmlns:p14="http://schemas.microsoft.com/office/powerpoint/2010/main" val="430403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DB0AE-5ADD-1975-6BDD-38608925072A}"/>
              </a:ext>
            </a:extLst>
          </p:cNvPr>
          <p:cNvSpPr>
            <a:spLocks noGrp="1"/>
          </p:cNvSpPr>
          <p:nvPr>
            <p:ph type="title"/>
          </p:nvPr>
        </p:nvSpPr>
        <p:spPr>
          <a:xfrm>
            <a:off x="1259840" y="405233"/>
            <a:ext cx="10017761" cy="1617017"/>
          </a:xfrm>
        </p:spPr>
        <p:txBody>
          <a:bodyPr>
            <a:normAutofit/>
          </a:bodyPr>
          <a:lstStyle/>
          <a:p>
            <a:r>
              <a:rPr lang="en-US" sz="5400" b="1" dirty="0"/>
              <a:t>ABOUT DATA </a:t>
            </a:r>
          </a:p>
        </p:txBody>
      </p:sp>
      <p:sp>
        <p:nvSpPr>
          <p:cNvPr id="3" name="Content Placeholder 2">
            <a:extLst>
              <a:ext uri="{FF2B5EF4-FFF2-40B4-BE49-F238E27FC236}">
                <a16:creationId xmlns:a16="http://schemas.microsoft.com/office/drawing/2014/main" id="{E374C67C-D286-74AE-086C-3E45FF9D9542}"/>
              </a:ext>
            </a:extLst>
          </p:cNvPr>
          <p:cNvSpPr>
            <a:spLocks noGrp="1"/>
          </p:cNvSpPr>
          <p:nvPr>
            <p:ph sz="quarter" idx="10"/>
          </p:nvPr>
        </p:nvSpPr>
        <p:spPr>
          <a:xfrm>
            <a:off x="1341120" y="2022250"/>
            <a:ext cx="8648454" cy="3747180"/>
          </a:xfrm>
        </p:spPr>
        <p:txBody>
          <a:bodyPr>
            <a:normAutofit/>
          </a:bodyPr>
          <a:lstStyle/>
          <a:p>
            <a:r>
              <a:rPr lang="en-US" sz="2400" b="0" dirty="0">
                <a:latin typeface="Segoe UI" panose="020B0502040204020203" pitchFamily="34" charset="0"/>
                <a:cs typeface="Segoe UI" panose="020B0502040204020203" pitchFamily="34" charset="0"/>
              </a:rPr>
              <a:t>We have 4 fact tables i.e. sales monthly, manufacturing  costs, pre-invoice deductions, gross price which have measurable metrics and 2 dimension tables i.e. customer details and product details.</a:t>
            </a:r>
          </a:p>
        </p:txBody>
      </p:sp>
      <p:sp>
        <p:nvSpPr>
          <p:cNvPr id="5" name="Slide Number Placeholder 4">
            <a:extLst>
              <a:ext uri="{FF2B5EF4-FFF2-40B4-BE49-F238E27FC236}">
                <a16:creationId xmlns:a16="http://schemas.microsoft.com/office/drawing/2014/main" id="{4D27E5DB-AFB6-9088-87C9-1F671C0B0330}"/>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11</a:t>
            </a:fld>
            <a:endParaRPr lang="en-US" dirty="0"/>
          </a:p>
        </p:txBody>
      </p:sp>
      <p:pic>
        <p:nvPicPr>
          <p:cNvPr id="4" name="Picture 3" descr="A logo with a black background">
            <a:extLst>
              <a:ext uri="{FF2B5EF4-FFF2-40B4-BE49-F238E27FC236}">
                <a16:creationId xmlns:a16="http://schemas.microsoft.com/office/drawing/2014/main" id="{8F3B6572-5E03-35C6-0273-27E2EE1312D4}"/>
              </a:ext>
            </a:extLst>
          </p:cNvPr>
          <p:cNvPicPr>
            <a:picLocks noChangeAspect="1"/>
          </p:cNvPicPr>
          <p:nvPr/>
        </p:nvPicPr>
        <p:blipFill>
          <a:blip r:embed="rId3"/>
          <a:stretch>
            <a:fillRect/>
          </a:stretch>
        </p:blipFill>
        <p:spPr>
          <a:xfrm>
            <a:off x="0" y="0"/>
            <a:ext cx="1075254" cy="863673"/>
          </a:xfrm>
          <a:prstGeom prst="rect">
            <a:avLst/>
          </a:prstGeom>
        </p:spPr>
      </p:pic>
    </p:spTree>
    <p:extLst>
      <p:ext uri="{BB962C8B-B14F-4D97-AF65-F5344CB8AC3E}">
        <p14:creationId xmlns:p14="http://schemas.microsoft.com/office/powerpoint/2010/main" val="569699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A screenshot of a computer">
            <a:extLst>
              <a:ext uri="{FF2B5EF4-FFF2-40B4-BE49-F238E27FC236}">
                <a16:creationId xmlns:a16="http://schemas.microsoft.com/office/drawing/2014/main" id="{85129F88-A01D-B632-1536-7DF9A34749F6}"/>
              </a:ext>
            </a:extLst>
          </p:cNvPr>
          <p:cNvPicPr>
            <a:picLocks noChangeAspect="1"/>
          </p:cNvPicPr>
          <p:nvPr/>
        </p:nvPicPr>
        <p:blipFill>
          <a:blip r:embed="rId2"/>
          <a:srcRect l="5000" r="3214" b="2769"/>
          <a:stretch/>
        </p:blipFill>
        <p:spPr>
          <a:xfrm>
            <a:off x="711131" y="1708819"/>
            <a:ext cx="2611189" cy="2893662"/>
          </a:xfrm>
          <a:prstGeom prst="rect">
            <a:avLst/>
          </a:prstGeom>
          <a:ln w="38100">
            <a:solidFill>
              <a:srgbClr val="FF0000"/>
            </a:solidFill>
          </a:ln>
        </p:spPr>
      </p:pic>
      <p:pic>
        <p:nvPicPr>
          <p:cNvPr id="7" name="Picture 6" descr="A screenshot of a computer">
            <a:extLst>
              <a:ext uri="{FF2B5EF4-FFF2-40B4-BE49-F238E27FC236}">
                <a16:creationId xmlns:a16="http://schemas.microsoft.com/office/drawing/2014/main" id="{E13BC921-1FC2-9842-2875-5888ECA89E52}"/>
              </a:ext>
            </a:extLst>
          </p:cNvPr>
          <p:cNvPicPr>
            <a:picLocks noChangeAspect="1"/>
          </p:cNvPicPr>
          <p:nvPr/>
        </p:nvPicPr>
        <p:blipFill>
          <a:blip r:embed="rId3"/>
          <a:srcRect l="5448" r="5447"/>
          <a:stretch/>
        </p:blipFill>
        <p:spPr>
          <a:xfrm>
            <a:off x="9042400" y="1485825"/>
            <a:ext cx="2326710" cy="3116655"/>
          </a:xfrm>
          <a:prstGeom prst="rect">
            <a:avLst/>
          </a:prstGeom>
          <a:ln w="38100">
            <a:solidFill>
              <a:srgbClr val="FF0000"/>
            </a:solidFill>
          </a:ln>
        </p:spPr>
      </p:pic>
      <p:pic>
        <p:nvPicPr>
          <p:cNvPr id="9" name="Picture 8" descr="A screenshot of a computer">
            <a:extLst>
              <a:ext uri="{FF2B5EF4-FFF2-40B4-BE49-F238E27FC236}">
                <a16:creationId xmlns:a16="http://schemas.microsoft.com/office/drawing/2014/main" id="{D5C29CD2-35BB-7A30-DAA4-1387EC24FBBB}"/>
              </a:ext>
            </a:extLst>
          </p:cNvPr>
          <p:cNvPicPr>
            <a:picLocks noChangeAspect="1"/>
          </p:cNvPicPr>
          <p:nvPr/>
        </p:nvPicPr>
        <p:blipFill>
          <a:blip r:embed="rId4"/>
          <a:srcRect r="3929" b="7303"/>
          <a:stretch/>
        </p:blipFill>
        <p:spPr>
          <a:xfrm>
            <a:off x="4683722" y="1751373"/>
            <a:ext cx="2733076" cy="1952081"/>
          </a:xfrm>
          <a:prstGeom prst="rect">
            <a:avLst/>
          </a:prstGeom>
          <a:ln w="38100">
            <a:solidFill>
              <a:srgbClr val="FF0000"/>
            </a:solidFill>
          </a:ln>
        </p:spPr>
      </p:pic>
      <p:pic>
        <p:nvPicPr>
          <p:cNvPr id="11" name="Picture 10" descr="A screenshot of a computer">
            <a:extLst>
              <a:ext uri="{FF2B5EF4-FFF2-40B4-BE49-F238E27FC236}">
                <a16:creationId xmlns:a16="http://schemas.microsoft.com/office/drawing/2014/main" id="{C34D9A23-964B-CE25-BD47-C505E95D2301}"/>
              </a:ext>
            </a:extLst>
          </p:cNvPr>
          <p:cNvPicPr>
            <a:picLocks noChangeAspect="1"/>
          </p:cNvPicPr>
          <p:nvPr/>
        </p:nvPicPr>
        <p:blipFill>
          <a:blip r:embed="rId5"/>
          <a:srcRect l="2499" t="7858" r="4287" b="10505"/>
          <a:stretch/>
        </p:blipFill>
        <p:spPr>
          <a:xfrm>
            <a:off x="4683723" y="386080"/>
            <a:ext cx="2651798" cy="1099746"/>
          </a:xfrm>
          <a:prstGeom prst="rect">
            <a:avLst/>
          </a:prstGeom>
          <a:ln w="38100">
            <a:solidFill>
              <a:srgbClr val="FF0000"/>
            </a:solidFill>
          </a:ln>
        </p:spPr>
      </p:pic>
      <p:pic>
        <p:nvPicPr>
          <p:cNvPr id="13" name="Picture 12" descr="A screenshot of a computer">
            <a:extLst>
              <a:ext uri="{FF2B5EF4-FFF2-40B4-BE49-F238E27FC236}">
                <a16:creationId xmlns:a16="http://schemas.microsoft.com/office/drawing/2014/main" id="{EF4473CF-EA80-A898-AB78-F46BEE776CF5}"/>
              </a:ext>
            </a:extLst>
          </p:cNvPr>
          <p:cNvPicPr>
            <a:picLocks noChangeAspect="1"/>
          </p:cNvPicPr>
          <p:nvPr/>
        </p:nvPicPr>
        <p:blipFill>
          <a:blip r:embed="rId6"/>
          <a:srcRect l="3749" t="-858" r="2611" b="13205"/>
          <a:stretch/>
        </p:blipFill>
        <p:spPr>
          <a:xfrm>
            <a:off x="4612602" y="4091264"/>
            <a:ext cx="2692437" cy="1120472"/>
          </a:xfrm>
          <a:prstGeom prst="rect">
            <a:avLst/>
          </a:prstGeom>
          <a:ln w="38100">
            <a:solidFill>
              <a:srgbClr val="FF0000"/>
            </a:solidFill>
          </a:ln>
        </p:spPr>
      </p:pic>
      <p:pic>
        <p:nvPicPr>
          <p:cNvPr id="15" name="Picture 14" descr="A close-up of a list&#10;&#10;Description automatically generated">
            <a:extLst>
              <a:ext uri="{FF2B5EF4-FFF2-40B4-BE49-F238E27FC236}">
                <a16:creationId xmlns:a16="http://schemas.microsoft.com/office/drawing/2014/main" id="{CCFA0DFE-D706-AE96-0E30-76B0684FD8B0}"/>
              </a:ext>
            </a:extLst>
          </p:cNvPr>
          <p:cNvPicPr>
            <a:picLocks noChangeAspect="1"/>
          </p:cNvPicPr>
          <p:nvPr/>
        </p:nvPicPr>
        <p:blipFill>
          <a:blip r:embed="rId7"/>
          <a:srcRect l="13141" t="1947" r="9738" b="14878"/>
          <a:stretch/>
        </p:blipFill>
        <p:spPr>
          <a:xfrm>
            <a:off x="4683722" y="5599547"/>
            <a:ext cx="2692437" cy="1120472"/>
          </a:xfrm>
          <a:prstGeom prst="rect">
            <a:avLst/>
          </a:prstGeom>
          <a:ln w="38100">
            <a:solidFill>
              <a:srgbClr val="FF0000"/>
            </a:solidFill>
          </a:ln>
        </p:spPr>
      </p:pic>
    </p:spTree>
    <p:extLst>
      <p:ext uri="{BB962C8B-B14F-4D97-AF65-F5344CB8AC3E}">
        <p14:creationId xmlns:p14="http://schemas.microsoft.com/office/powerpoint/2010/main" val="4188945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EAA13-E02F-EB47-E510-E3F48A95F847}"/>
              </a:ext>
            </a:extLst>
          </p:cNvPr>
          <p:cNvSpPr>
            <a:spLocks noGrp="1"/>
          </p:cNvSpPr>
          <p:nvPr>
            <p:ph type="title"/>
          </p:nvPr>
        </p:nvSpPr>
        <p:spPr>
          <a:xfrm>
            <a:off x="916385" y="446313"/>
            <a:ext cx="5179615" cy="1448747"/>
          </a:xfrm>
        </p:spPr>
        <p:txBody>
          <a:bodyPr/>
          <a:lstStyle/>
          <a:p>
            <a:r>
              <a:rPr lang="en-US" b="1" dirty="0"/>
              <a:t>REQUEST 1:</a:t>
            </a:r>
          </a:p>
        </p:txBody>
      </p:sp>
      <p:sp>
        <p:nvSpPr>
          <p:cNvPr id="3" name="Content Placeholder 2">
            <a:extLst>
              <a:ext uri="{FF2B5EF4-FFF2-40B4-BE49-F238E27FC236}">
                <a16:creationId xmlns:a16="http://schemas.microsoft.com/office/drawing/2014/main" id="{05E26637-007F-EC9E-F644-AAFBA0900F3C}"/>
              </a:ext>
            </a:extLst>
          </p:cNvPr>
          <p:cNvSpPr>
            <a:spLocks noGrp="1"/>
          </p:cNvSpPr>
          <p:nvPr>
            <p:ph sz="quarter" idx="10"/>
          </p:nvPr>
        </p:nvSpPr>
        <p:spPr>
          <a:xfrm>
            <a:off x="914399" y="2022250"/>
            <a:ext cx="5181600" cy="3747180"/>
          </a:xfrm>
        </p:spPr>
        <p:txBody>
          <a:bodyPr>
            <a:normAutofit/>
          </a:bodyPr>
          <a:lstStyle/>
          <a:p>
            <a:r>
              <a:rPr lang="en-US" sz="2400" dirty="0">
                <a:latin typeface="Segoe UI" panose="020B0502040204020203" pitchFamily="34" charset="0"/>
                <a:cs typeface="Segoe UI" panose="020B0502040204020203" pitchFamily="34" charset="0"/>
              </a:rPr>
              <a:t>Provide the list of markets in which customer "</a:t>
            </a:r>
            <a:r>
              <a:rPr lang="en-US" sz="2400" dirty="0" err="1">
                <a:latin typeface="Segoe UI" panose="020B0502040204020203" pitchFamily="34" charset="0"/>
                <a:cs typeface="Segoe UI" panose="020B0502040204020203" pitchFamily="34" charset="0"/>
              </a:rPr>
              <a:t>Atliq</a:t>
            </a:r>
            <a:r>
              <a:rPr lang="en-US" sz="2400" dirty="0">
                <a:latin typeface="Segoe UI" panose="020B0502040204020203" pitchFamily="34" charset="0"/>
                <a:cs typeface="Segoe UI" panose="020B0502040204020203" pitchFamily="34" charset="0"/>
              </a:rPr>
              <a:t> Exclusive" operates its</a:t>
            </a:r>
            <a:br>
              <a:rPr lang="en-US" sz="2400" dirty="0">
                <a:latin typeface="Segoe UI" panose="020B0502040204020203" pitchFamily="34" charset="0"/>
                <a:cs typeface="Segoe UI" panose="020B0502040204020203" pitchFamily="34" charset="0"/>
              </a:rPr>
            </a:br>
            <a:r>
              <a:rPr lang="en-US" sz="2400" dirty="0">
                <a:latin typeface="Segoe UI" panose="020B0502040204020203" pitchFamily="34" charset="0"/>
                <a:cs typeface="Segoe UI" panose="020B0502040204020203" pitchFamily="34" charset="0"/>
              </a:rPr>
              <a:t>business in the APAC region.</a:t>
            </a:r>
            <a:br>
              <a:rPr lang="en-US" sz="2400" dirty="0">
                <a:latin typeface="Segoe UI" panose="020B0502040204020203" pitchFamily="34" charset="0"/>
                <a:cs typeface="Segoe UI" panose="020B0502040204020203" pitchFamily="34" charset="0"/>
              </a:rPr>
            </a:br>
            <a:endParaRPr lang="en-US" sz="2400" dirty="0">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1DDD930B-FB1B-543D-6828-8C31F30BBD28}"/>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13</a:t>
            </a:fld>
            <a:endParaRPr lang="en-US" dirty="0"/>
          </a:p>
        </p:txBody>
      </p:sp>
      <p:pic>
        <p:nvPicPr>
          <p:cNvPr id="7" name="Picture 6">
            <a:extLst>
              <a:ext uri="{FF2B5EF4-FFF2-40B4-BE49-F238E27FC236}">
                <a16:creationId xmlns:a16="http://schemas.microsoft.com/office/drawing/2014/main" id="{2E8C2046-F0CC-50D3-C7AC-FE5BE0C549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965" y="4320683"/>
            <a:ext cx="4616306" cy="1448747"/>
          </a:xfrm>
          <a:prstGeom prst="rect">
            <a:avLst/>
          </a:prstGeom>
        </p:spPr>
      </p:pic>
      <p:pic>
        <p:nvPicPr>
          <p:cNvPr id="8" name="Content Placeholder 4">
            <a:extLst>
              <a:ext uri="{FF2B5EF4-FFF2-40B4-BE49-F238E27FC236}">
                <a16:creationId xmlns:a16="http://schemas.microsoft.com/office/drawing/2014/main" id="{B81FC5DE-2B12-0AC2-F9A8-DC1740260849}"/>
              </a:ext>
            </a:extLst>
          </p:cNvPr>
          <p:cNvPicPr>
            <a:picLocks noChangeAspect="1"/>
          </p:cNvPicPr>
          <p:nvPr/>
        </p:nvPicPr>
        <p:blipFill>
          <a:blip r:embed="rId4">
            <a:extLst>
              <a:ext uri="{28A0092B-C50C-407E-A947-70E740481C1C}">
                <a14:useLocalDpi xmlns:a14="http://schemas.microsoft.com/office/drawing/2010/main" val="0"/>
              </a:ext>
            </a:extLst>
          </a:blip>
          <a:srcRect l="7926" r="18294"/>
          <a:stretch/>
        </p:blipFill>
        <p:spPr>
          <a:xfrm>
            <a:off x="8209281" y="2187677"/>
            <a:ext cx="2458720" cy="3670145"/>
          </a:xfrm>
          <a:prstGeom prst="rect">
            <a:avLst/>
          </a:prstGeom>
        </p:spPr>
      </p:pic>
      <p:sp>
        <p:nvSpPr>
          <p:cNvPr id="4" name="TextBox 3">
            <a:extLst>
              <a:ext uri="{FF2B5EF4-FFF2-40B4-BE49-F238E27FC236}">
                <a16:creationId xmlns:a16="http://schemas.microsoft.com/office/drawing/2014/main" id="{68713A42-EFF9-F44D-1F19-3BB02841A067}"/>
              </a:ext>
            </a:extLst>
          </p:cNvPr>
          <p:cNvSpPr txBox="1"/>
          <p:nvPr/>
        </p:nvSpPr>
        <p:spPr>
          <a:xfrm>
            <a:off x="8209281" y="1320800"/>
            <a:ext cx="2285999" cy="584775"/>
          </a:xfrm>
          <a:prstGeom prst="rect">
            <a:avLst/>
          </a:prstGeom>
          <a:noFill/>
        </p:spPr>
        <p:txBody>
          <a:bodyPr wrap="square" rtlCol="0">
            <a:spAutoFit/>
          </a:bodyPr>
          <a:lstStyle/>
          <a:p>
            <a:r>
              <a:rPr lang="en-IN" sz="3200" b="1" dirty="0"/>
              <a:t>OUTPUT</a:t>
            </a:r>
          </a:p>
        </p:txBody>
      </p:sp>
      <p:pic>
        <p:nvPicPr>
          <p:cNvPr id="6" name="Picture 5" descr="A logo with a black background">
            <a:extLst>
              <a:ext uri="{FF2B5EF4-FFF2-40B4-BE49-F238E27FC236}">
                <a16:creationId xmlns:a16="http://schemas.microsoft.com/office/drawing/2014/main" id="{593524D5-C4C8-EBE4-F8E6-24E2DB73BD36}"/>
              </a:ext>
            </a:extLst>
          </p:cNvPr>
          <p:cNvPicPr>
            <a:picLocks noChangeAspect="1"/>
          </p:cNvPicPr>
          <p:nvPr/>
        </p:nvPicPr>
        <p:blipFill>
          <a:blip r:embed="rId5"/>
          <a:stretch>
            <a:fillRect/>
          </a:stretch>
        </p:blipFill>
        <p:spPr>
          <a:xfrm>
            <a:off x="0" y="60233"/>
            <a:ext cx="1033965" cy="863673"/>
          </a:xfrm>
          <a:prstGeom prst="rect">
            <a:avLst/>
          </a:prstGeom>
        </p:spPr>
      </p:pic>
    </p:spTree>
    <p:extLst>
      <p:ext uri="{BB962C8B-B14F-4D97-AF65-F5344CB8AC3E}">
        <p14:creationId xmlns:p14="http://schemas.microsoft.com/office/powerpoint/2010/main" val="1517447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62B2F-534F-A196-1186-33D282CE3C7F}"/>
              </a:ext>
            </a:extLst>
          </p:cNvPr>
          <p:cNvSpPr>
            <a:spLocks noGrp="1"/>
          </p:cNvSpPr>
          <p:nvPr>
            <p:ph type="title"/>
          </p:nvPr>
        </p:nvSpPr>
        <p:spPr>
          <a:xfrm>
            <a:off x="914399" y="365125"/>
            <a:ext cx="2062481" cy="894715"/>
          </a:xfrm>
        </p:spPr>
        <p:txBody>
          <a:bodyPr/>
          <a:lstStyle/>
          <a:p>
            <a:r>
              <a:rPr lang="en-US" b="1" dirty="0"/>
              <a:t>INSIGHTS</a:t>
            </a:r>
          </a:p>
        </p:txBody>
      </p:sp>
      <p:sp>
        <p:nvSpPr>
          <p:cNvPr id="5" name="Slide Number Placeholder 4">
            <a:extLst>
              <a:ext uri="{FF2B5EF4-FFF2-40B4-BE49-F238E27FC236}">
                <a16:creationId xmlns:a16="http://schemas.microsoft.com/office/drawing/2014/main" id="{0FF6EF25-1A43-B685-800B-85D36602EF9F}"/>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14</a:t>
            </a:fld>
            <a:endParaRPr lang="en-US" dirty="0"/>
          </a:p>
        </p:txBody>
      </p:sp>
      <p:sp>
        <p:nvSpPr>
          <p:cNvPr id="8" name="TextBox 7">
            <a:extLst>
              <a:ext uri="{FF2B5EF4-FFF2-40B4-BE49-F238E27FC236}">
                <a16:creationId xmlns:a16="http://schemas.microsoft.com/office/drawing/2014/main" id="{2E48D6F6-B0BF-A520-A11E-AFD0A43BFF03}"/>
              </a:ext>
            </a:extLst>
          </p:cNvPr>
          <p:cNvSpPr txBox="1"/>
          <p:nvPr/>
        </p:nvSpPr>
        <p:spPr>
          <a:xfrm>
            <a:off x="279100" y="1612490"/>
            <a:ext cx="3439459" cy="1938992"/>
          </a:xfrm>
          <a:prstGeom prst="rect">
            <a:avLst/>
          </a:prstGeom>
          <a:noFill/>
        </p:spPr>
        <p:txBody>
          <a:bodyPr wrap="square" rtlCol="0">
            <a:spAutoFit/>
          </a:bodyPr>
          <a:lstStyle/>
          <a:p>
            <a:r>
              <a:rPr lang="en-IN" sz="2400" dirty="0">
                <a:latin typeface="Segoe UI" panose="020B0502040204020203" pitchFamily="34" charset="0"/>
                <a:cs typeface="Segoe UI" panose="020B0502040204020203" pitchFamily="34" charset="0"/>
              </a:rPr>
              <a:t> In the </a:t>
            </a:r>
            <a:r>
              <a:rPr lang="en-IN" sz="2400" dirty="0">
                <a:solidFill>
                  <a:srgbClr val="FF0000"/>
                </a:solidFill>
                <a:latin typeface="Segoe UI" panose="020B0502040204020203" pitchFamily="34" charset="0"/>
                <a:cs typeface="Segoe UI" panose="020B0502040204020203" pitchFamily="34" charset="0"/>
              </a:rPr>
              <a:t>APAC </a:t>
            </a:r>
            <a:r>
              <a:rPr lang="en-IN" sz="2400" dirty="0" err="1">
                <a:latin typeface="Segoe UI" panose="020B0502040204020203" pitchFamily="34" charset="0"/>
                <a:cs typeface="Segoe UI" panose="020B0502040204020203" pitchFamily="34" charset="0"/>
              </a:rPr>
              <a:t>region,Atliq</a:t>
            </a:r>
            <a:r>
              <a:rPr lang="en-IN" sz="2400" dirty="0">
                <a:latin typeface="Segoe UI" panose="020B0502040204020203" pitchFamily="34" charset="0"/>
                <a:cs typeface="Segoe UI" panose="020B0502040204020203" pitchFamily="34" charset="0"/>
              </a:rPr>
              <a:t> Exclusive has established its presence in </a:t>
            </a:r>
            <a:r>
              <a:rPr lang="en-IN" sz="2400" dirty="0">
                <a:solidFill>
                  <a:srgbClr val="FF0000"/>
                </a:solidFill>
                <a:latin typeface="Segoe UI" panose="020B0502040204020203" pitchFamily="34" charset="0"/>
                <a:cs typeface="Segoe UI" panose="020B0502040204020203" pitchFamily="34" charset="0"/>
              </a:rPr>
              <a:t>8</a:t>
            </a:r>
            <a:r>
              <a:rPr lang="en-IN" sz="2400" dirty="0">
                <a:latin typeface="Segoe UI" panose="020B0502040204020203" pitchFamily="34" charset="0"/>
                <a:cs typeface="Segoe UI" panose="020B0502040204020203" pitchFamily="34" charset="0"/>
              </a:rPr>
              <a:t> major markets.</a:t>
            </a:r>
          </a:p>
        </p:txBody>
      </p:sp>
      <p:pic>
        <p:nvPicPr>
          <p:cNvPr id="7" name="Picture 6" descr="A map of the world with different colored circles&#10;&#10;Description automatically generated">
            <a:extLst>
              <a:ext uri="{FF2B5EF4-FFF2-40B4-BE49-F238E27FC236}">
                <a16:creationId xmlns:a16="http://schemas.microsoft.com/office/drawing/2014/main" id="{7BB1C6F7-BD9D-3491-ACE2-423BE9466E34}"/>
              </a:ext>
            </a:extLst>
          </p:cNvPr>
          <p:cNvPicPr>
            <a:picLocks noChangeAspect="1"/>
          </p:cNvPicPr>
          <p:nvPr/>
        </p:nvPicPr>
        <p:blipFill>
          <a:blip r:embed="rId3"/>
          <a:stretch>
            <a:fillRect/>
          </a:stretch>
        </p:blipFill>
        <p:spPr>
          <a:xfrm>
            <a:off x="3718560" y="1527644"/>
            <a:ext cx="7874000" cy="5014823"/>
          </a:xfrm>
          <a:prstGeom prst="rect">
            <a:avLst/>
          </a:prstGeom>
          <a:ln w="28575">
            <a:solidFill>
              <a:schemeClr val="tx1"/>
            </a:solidFill>
          </a:ln>
        </p:spPr>
      </p:pic>
      <p:pic>
        <p:nvPicPr>
          <p:cNvPr id="3" name="Picture 2" descr="A logo with a black background">
            <a:extLst>
              <a:ext uri="{FF2B5EF4-FFF2-40B4-BE49-F238E27FC236}">
                <a16:creationId xmlns:a16="http://schemas.microsoft.com/office/drawing/2014/main" id="{5B30E266-B214-CA04-AA39-F4E4EF8C2052}"/>
              </a:ext>
            </a:extLst>
          </p:cNvPr>
          <p:cNvPicPr>
            <a:picLocks noChangeAspect="1"/>
          </p:cNvPicPr>
          <p:nvPr/>
        </p:nvPicPr>
        <p:blipFill>
          <a:blip r:embed="rId4"/>
          <a:stretch>
            <a:fillRect/>
          </a:stretch>
        </p:blipFill>
        <p:spPr>
          <a:xfrm>
            <a:off x="1" y="12475"/>
            <a:ext cx="833120" cy="698725"/>
          </a:xfrm>
          <a:prstGeom prst="rect">
            <a:avLst/>
          </a:prstGeom>
        </p:spPr>
      </p:pic>
    </p:spTree>
    <p:extLst>
      <p:ext uri="{BB962C8B-B14F-4D97-AF65-F5344CB8AC3E}">
        <p14:creationId xmlns:p14="http://schemas.microsoft.com/office/powerpoint/2010/main" val="2149261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86DBB-D0DC-05D4-788C-E10EEF6B4A91}"/>
              </a:ext>
            </a:extLst>
          </p:cNvPr>
          <p:cNvSpPr>
            <a:spLocks noGrp="1"/>
          </p:cNvSpPr>
          <p:nvPr>
            <p:ph type="title"/>
          </p:nvPr>
        </p:nvSpPr>
        <p:spPr>
          <a:xfrm>
            <a:off x="1046479" y="204691"/>
            <a:ext cx="2712187" cy="716149"/>
          </a:xfrm>
        </p:spPr>
        <p:txBody>
          <a:bodyPr/>
          <a:lstStyle/>
          <a:p>
            <a:r>
              <a:rPr lang="en-US" b="1" dirty="0"/>
              <a:t>REQUEST 2:</a:t>
            </a:r>
          </a:p>
        </p:txBody>
      </p:sp>
      <p:sp>
        <p:nvSpPr>
          <p:cNvPr id="3" name="Content Placeholder 2">
            <a:extLst>
              <a:ext uri="{FF2B5EF4-FFF2-40B4-BE49-F238E27FC236}">
                <a16:creationId xmlns:a16="http://schemas.microsoft.com/office/drawing/2014/main" id="{F0E41F64-E350-1F21-8A57-E740F48F3132}"/>
              </a:ext>
            </a:extLst>
          </p:cNvPr>
          <p:cNvSpPr>
            <a:spLocks noGrp="1"/>
          </p:cNvSpPr>
          <p:nvPr>
            <p:ph sz="quarter" idx="10"/>
          </p:nvPr>
        </p:nvSpPr>
        <p:spPr>
          <a:xfrm>
            <a:off x="1127759" y="920841"/>
            <a:ext cx="10651285" cy="1655211"/>
          </a:xfrm>
        </p:spPr>
        <p:txBody>
          <a:bodyPr>
            <a:normAutofit fontScale="92500" lnSpcReduction="10000"/>
          </a:bodyPr>
          <a:lstStyle/>
          <a:p>
            <a:r>
              <a:rPr lang="en-US" sz="2200" dirty="0">
                <a:latin typeface="Segoe UI" panose="020B0502040204020203" pitchFamily="34" charset="0"/>
                <a:cs typeface="Segoe UI" panose="020B0502040204020203" pitchFamily="34" charset="0"/>
              </a:rPr>
              <a:t>What is the percentage of unique product increase in 2021 vs. 2020? The final output contains these fields:</a:t>
            </a:r>
          </a:p>
          <a:p>
            <a:r>
              <a:rPr lang="en-US" sz="2200" dirty="0">
                <a:latin typeface="Segoe UI" panose="020B0502040204020203" pitchFamily="34" charset="0"/>
                <a:cs typeface="Segoe UI" panose="020B0502040204020203" pitchFamily="34" charset="0"/>
              </a:rPr>
              <a:t>unique_products_2020</a:t>
            </a:r>
            <a:br>
              <a:rPr lang="en-US" sz="2200" dirty="0">
                <a:latin typeface="Segoe UI" panose="020B0502040204020203" pitchFamily="34" charset="0"/>
                <a:cs typeface="Segoe UI" panose="020B0502040204020203" pitchFamily="34" charset="0"/>
              </a:rPr>
            </a:br>
            <a:r>
              <a:rPr lang="en-US" sz="2200" dirty="0">
                <a:latin typeface="Segoe UI" panose="020B0502040204020203" pitchFamily="34" charset="0"/>
                <a:cs typeface="Segoe UI" panose="020B0502040204020203" pitchFamily="34" charset="0"/>
              </a:rPr>
              <a:t>unique_products_2021</a:t>
            </a:r>
            <a:br>
              <a:rPr lang="en-US" sz="2200" dirty="0">
                <a:latin typeface="Segoe UI" panose="020B0502040204020203" pitchFamily="34" charset="0"/>
                <a:cs typeface="Segoe UI" panose="020B0502040204020203" pitchFamily="34" charset="0"/>
              </a:rPr>
            </a:br>
            <a:r>
              <a:rPr lang="en-US" sz="2200" dirty="0" err="1">
                <a:latin typeface="Segoe UI" panose="020B0502040204020203" pitchFamily="34" charset="0"/>
                <a:cs typeface="Segoe UI" panose="020B0502040204020203" pitchFamily="34" charset="0"/>
              </a:rPr>
              <a:t>percentage_chg</a:t>
            </a:r>
            <a:endParaRPr lang="en-US" sz="2200" dirty="0">
              <a:latin typeface="Segoe UI" panose="020B0502040204020203" pitchFamily="34" charset="0"/>
              <a:cs typeface="Segoe UI" panose="020B0502040204020203" pitchFamily="34" charset="0"/>
            </a:endParaRPr>
          </a:p>
          <a:p>
            <a:endParaRPr lang="en-US" dirty="0"/>
          </a:p>
        </p:txBody>
      </p:sp>
      <p:sp>
        <p:nvSpPr>
          <p:cNvPr id="5" name="Slide Number Placeholder 4">
            <a:extLst>
              <a:ext uri="{FF2B5EF4-FFF2-40B4-BE49-F238E27FC236}">
                <a16:creationId xmlns:a16="http://schemas.microsoft.com/office/drawing/2014/main" id="{C99D2502-F7A7-039F-01A0-59462ADFF659}"/>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15</a:t>
            </a:fld>
            <a:endParaRPr lang="en-US" dirty="0"/>
          </a:p>
        </p:txBody>
      </p:sp>
      <p:pic>
        <p:nvPicPr>
          <p:cNvPr id="6" name="Picture 5">
            <a:extLst>
              <a:ext uri="{FF2B5EF4-FFF2-40B4-BE49-F238E27FC236}">
                <a16:creationId xmlns:a16="http://schemas.microsoft.com/office/drawing/2014/main" id="{D0A430DF-83B2-E0EC-86DE-EEF1FAC127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20" y="3037841"/>
            <a:ext cx="5541460" cy="2590800"/>
          </a:xfrm>
          <a:prstGeom prst="rect">
            <a:avLst/>
          </a:prstGeom>
        </p:spPr>
      </p:pic>
      <p:pic>
        <p:nvPicPr>
          <p:cNvPr id="7" name="Content Placeholder 4">
            <a:extLst>
              <a:ext uri="{FF2B5EF4-FFF2-40B4-BE49-F238E27FC236}">
                <a16:creationId xmlns:a16="http://schemas.microsoft.com/office/drawing/2014/main" id="{39A5DF14-7DD8-362A-3E71-B1C7723D277B}"/>
              </a:ext>
            </a:extLst>
          </p:cNvPr>
          <p:cNvPicPr>
            <a:picLocks noChangeAspect="1"/>
          </p:cNvPicPr>
          <p:nvPr/>
        </p:nvPicPr>
        <p:blipFill>
          <a:blip r:embed="rId4">
            <a:extLst>
              <a:ext uri="{28A0092B-C50C-407E-A947-70E740481C1C}">
                <a14:useLocalDpi xmlns:a14="http://schemas.microsoft.com/office/drawing/2010/main" val="0"/>
              </a:ext>
            </a:extLst>
          </a:blip>
          <a:srcRect t="21881" r="15194"/>
          <a:stretch/>
        </p:blipFill>
        <p:spPr>
          <a:xfrm>
            <a:off x="7487920" y="3895871"/>
            <a:ext cx="4074160" cy="1732770"/>
          </a:xfrm>
          <a:prstGeom prst="rect">
            <a:avLst/>
          </a:prstGeom>
        </p:spPr>
      </p:pic>
      <p:sp>
        <p:nvSpPr>
          <p:cNvPr id="8" name="TextBox 7">
            <a:extLst>
              <a:ext uri="{FF2B5EF4-FFF2-40B4-BE49-F238E27FC236}">
                <a16:creationId xmlns:a16="http://schemas.microsoft.com/office/drawing/2014/main" id="{B9CDF9DE-9F11-0CED-F2EF-9A9117B74EE8}"/>
              </a:ext>
            </a:extLst>
          </p:cNvPr>
          <p:cNvSpPr txBox="1"/>
          <p:nvPr/>
        </p:nvSpPr>
        <p:spPr>
          <a:xfrm>
            <a:off x="8514080" y="3059668"/>
            <a:ext cx="2133600" cy="584775"/>
          </a:xfrm>
          <a:prstGeom prst="rect">
            <a:avLst/>
          </a:prstGeom>
          <a:noFill/>
        </p:spPr>
        <p:txBody>
          <a:bodyPr wrap="square">
            <a:spAutoFit/>
          </a:bodyPr>
          <a:lstStyle/>
          <a:p>
            <a:r>
              <a:rPr lang="en-IN" sz="3200" b="1" dirty="0"/>
              <a:t>OUTPUT</a:t>
            </a:r>
          </a:p>
        </p:txBody>
      </p:sp>
      <p:pic>
        <p:nvPicPr>
          <p:cNvPr id="9" name="Picture 8" descr="A logo with a black background">
            <a:extLst>
              <a:ext uri="{FF2B5EF4-FFF2-40B4-BE49-F238E27FC236}">
                <a16:creationId xmlns:a16="http://schemas.microsoft.com/office/drawing/2014/main" id="{E08FAA77-CE7C-31E7-89D8-A2EAB117E33D}"/>
              </a:ext>
            </a:extLst>
          </p:cNvPr>
          <p:cNvPicPr>
            <a:picLocks noChangeAspect="1"/>
          </p:cNvPicPr>
          <p:nvPr/>
        </p:nvPicPr>
        <p:blipFill>
          <a:blip r:embed="rId5"/>
          <a:stretch>
            <a:fillRect/>
          </a:stretch>
        </p:blipFill>
        <p:spPr>
          <a:xfrm>
            <a:off x="0" y="27215"/>
            <a:ext cx="914399" cy="716149"/>
          </a:xfrm>
          <a:prstGeom prst="rect">
            <a:avLst/>
          </a:prstGeom>
        </p:spPr>
      </p:pic>
    </p:spTree>
    <p:extLst>
      <p:ext uri="{BB962C8B-B14F-4D97-AF65-F5344CB8AC3E}">
        <p14:creationId xmlns:p14="http://schemas.microsoft.com/office/powerpoint/2010/main" val="2398406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ECED9-3D31-C7EF-C4E5-0D218F611807}"/>
              </a:ext>
            </a:extLst>
          </p:cNvPr>
          <p:cNvSpPr>
            <a:spLocks noGrp="1"/>
          </p:cNvSpPr>
          <p:nvPr>
            <p:ph type="title"/>
          </p:nvPr>
        </p:nvSpPr>
        <p:spPr>
          <a:xfrm>
            <a:off x="1056639" y="584477"/>
            <a:ext cx="10220957" cy="1209765"/>
          </a:xfrm>
        </p:spPr>
        <p:txBody>
          <a:bodyPr/>
          <a:lstStyle/>
          <a:p>
            <a:r>
              <a:rPr lang="en-US" b="1" dirty="0"/>
              <a:t>Insights</a:t>
            </a:r>
          </a:p>
        </p:txBody>
      </p:sp>
      <p:sp>
        <p:nvSpPr>
          <p:cNvPr id="4" name="Slide Number Placeholder 3">
            <a:extLst>
              <a:ext uri="{FF2B5EF4-FFF2-40B4-BE49-F238E27FC236}">
                <a16:creationId xmlns:a16="http://schemas.microsoft.com/office/drawing/2014/main" id="{BFE50FF3-CE3C-DDFB-B8EA-5BA1668A1068}"/>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16</a:t>
            </a:fld>
            <a:endParaRPr lang="en-US" dirty="0"/>
          </a:p>
        </p:txBody>
      </p:sp>
      <p:sp>
        <p:nvSpPr>
          <p:cNvPr id="7" name="TextBox 6">
            <a:extLst>
              <a:ext uri="{FF2B5EF4-FFF2-40B4-BE49-F238E27FC236}">
                <a16:creationId xmlns:a16="http://schemas.microsoft.com/office/drawing/2014/main" id="{0A45FC33-D000-ECA3-CC4D-972A0AA8E6B9}"/>
              </a:ext>
            </a:extLst>
          </p:cNvPr>
          <p:cNvSpPr txBox="1"/>
          <p:nvPr/>
        </p:nvSpPr>
        <p:spPr>
          <a:xfrm>
            <a:off x="1148079" y="1868129"/>
            <a:ext cx="2942139" cy="2677656"/>
          </a:xfrm>
          <a:prstGeom prst="rect">
            <a:avLst/>
          </a:prstGeom>
          <a:noFill/>
        </p:spPr>
        <p:txBody>
          <a:bodyPr wrap="square" rtlCol="0">
            <a:spAutoFit/>
          </a:bodyPr>
          <a:lstStyle/>
          <a:p>
            <a:r>
              <a:rPr lang="en-IN" sz="2400" dirty="0">
                <a:latin typeface="Segoe UI" panose="020B0502040204020203" pitchFamily="34" charset="0"/>
                <a:cs typeface="Segoe UI" panose="020B0502040204020203" pitchFamily="34" charset="0"/>
              </a:rPr>
              <a:t>In FY 2020,we have a total of </a:t>
            </a:r>
            <a:r>
              <a:rPr lang="en-IN" sz="2400" dirty="0">
                <a:solidFill>
                  <a:srgbClr val="FF0000"/>
                </a:solidFill>
                <a:latin typeface="Segoe UI" panose="020B0502040204020203" pitchFamily="34" charset="0"/>
                <a:cs typeface="Segoe UI" panose="020B0502040204020203" pitchFamily="34" charset="0"/>
              </a:rPr>
              <a:t>245</a:t>
            </a:r>
            <a:r>
              <a:rPr lang="en-IN" sz="2400" dirty="0">
                <a:latin typeface="Segoe UI" panose="020B0502040204020203" pitchFamily="34" charset="0"/>
                <a:cs typeface="Segoe UI" panose="020B0502040204020203" pitchFamily="34" charset="0"/>
              </a:rPr>
              <a:t> products</a:t>
            </a:r>
          </a:p>
          <a:p>
            <a:r>
              <a:rPr lang="en-IN" sz="2400" dirty="0">
                <a:latin typeface="Segoe UI" panose="020B0502040204020203" pitchFamily="34" charset="0"/>
                <a:cs typeface="Segoe UI" panose="020B0502040204020203" pitchFamily="34" charset="0"/>
              </a:rPr>
              <a:t> but in FY-2021 ,our count has increased </a:t>
            </a:r>
          </a:p>
          <a:p>
            <a:r>
              <a:rPr lang="en-IN" sz="2400" dirty="0">
                <a:latin typeface="Segoe UI" panose="020B0502040204020203" pitchFamily="34" charset="0"/>
                <a:cs typeface="Segoe UI" panose="020B0502040204020203" pitchFamily="34" charset="0"/>
              </a:rPr>
              <a:t>by 36% to </a:t>
            </a:r>
            <a:r>
              <a:rPr lang="en-IN" sz="2400" dirty="0">
                <a:solidFill>
                  <a:srgbClr val="FF0000"/>
                </a:solidFill>
                <a:latin typeface="Segoe UI" panose="020B0502040204020203" pitchFamily="34" charset="0"/>
                <a:cs typeface="Segoe UI" panose="020B0502040204020203" pitchFamily="34" charset="0"/>
              </a:rPr>
              <a:t>334 </a:t>
            </a:r>
            <a:r>
              <a:rPr lang="en-IN" sz="2400" dirty="0">
                <a:latin typeface="Segoe UI" panose="020B0502040204020203" pitchFamily="34" charset="0"/>
                <a:cs typeface="Segoe UI" panose="020B0502040204020203" pitchFamily="34" charset="0"/>
              </a:rPr>
              <a:t>products</a:t>
            </a:r>
            <a:r>
              <a:rPr lang="en-IN" dirty="0"/>
              <a:t>.</a:t>
            </a:r>
          </a:p>
        </p:txBody>
      </p:sp>
      <p:pic>
        <p:nvPicPr>
          <p:cNvPr id="9" name="Content Placeholder 3" descr="A graph of blue bars">
            <a:extLst>
              <a:ext uri="{FF2B5EF4-FFF2-40B4-BE49-F238E27FC236}">
                <a16:creationId xmlns:a16="http://schemas.microsoft.com/office/drawing/2014/main" id="{0A6A51E2-BA41-3E4B-078B-98CA16B942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2878" y="1246238"/>
            <a:ext cx="6174655" cy="4365523"/>
          </a:xfrm>
          <a:prstGeom prst="rect">
            <a:avLst/>
          </a:prstGeom>
          <a:ln w="28575">
            <a:solidFill>
              <a:schemeClr val="tx1"/>
            </a:solidFill>
          </a:ln>
        </p:spPr>
      </p:pic>
      <p:pic>
        <p:nvPicPr>
          <p:cNvPr id="3" name="Picture 2" descr="A logo with a black background">
            <a:extLst>
              <a:ext uri="{FF2B5EF4-FFF2-40B4-BE49-F238E27FC236}">
                <a16:creationId xmlns:a16="http://schemas.microsoft.com/office/drawing/2014/main" id="{71050431-1C16-E005-D19F-4D971C80C1B2}"/>
              </a:ext>
            </a:extLst>
          </p:cNvPr>
          <p:cNvPicPr>
            <a:picLocks noChangeAspect="1"/>
          </p:cNvPicPr>
          <p:nvPr/>
        </p:nvPicPr>
        <p:blipFill>
          <a:blip r:embed="rId4"/>
          <a:stretch>
            <a:fillRect/>
          </a:stretch>
        </p:blipFill>
        <p:spPr>
          <a:xfrm>
            <a:off x="0" y="115697"/>
            <a:ext cx="914400" cy="747903"/>
          </a:xfrm>
          <a:prstGeom prst="rect">
            <a:avLst/>
          </a:prstGeom>
        </p:spPr>
      </p:pic>
    </p:spTree>
    <p:extLst>
      <p:ext uri="{BB962C8B-B14F-4D97-AF65-F5344CB8AC3E}">
        <p14:creationId xmlns:p14="http://schemas.microsoft.com/office/powerpoint/2010/main" val="2323500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2A425-0B86-63F3-A39B-DFF0160710CC}"/>
              </a:ext>
            </a:extLst>
          </p:cNvPr>
          <p:cNvSpPr>
            <a:spLocks noGrp="1"/>
          </p:cNvSpPr>
          <p:nvPr>
            <p:ph type="title"/>
          </p:nvPr>
        </p:nvSpPr>
        <p:spPr>
          <a:xfrm>
            <a:off x="914399" y="486824"/>
            <a:ext cx="9524998" cy="1499627"/>
          </a:xfrm>
        </p:spPr>
        <p:txBody>
          <a:bodyPr/>
          <a:lstStyle/>
          <a:p>
            <a:r>
              <a:rPr lang="en-IN" b="1" dirty="0"/>
              <a:t>REQUEST 3:</a:t>
            </a:r>
          </a:p>
        </p:txBody>
      </p:sp>
      <p:sp>
        <p:nvSpPr>
          <p:cNvPr id="3" name="Content Placeholder 2">
            <a:extLst>
              <a:ext uri="{FF2B5EF4-FFF2-40B4-BE49-F238E27FC236}">
                <a16:creationId xmlns:a16="http://schemas.microsoft.com/office/drawing/2014/main" id="{C14D3F52-8E33-7622-CFAD-5926ED801947}"/>
              </a:ext>
            </a:extLst>
          </p:cNvPr>
          <p:cNvSpPr>
            <a:spLocks noGrp="1"/>
          </p:cNvSpPr>
          <p:nvPr>
            <p:ph sz="quarter" idx="10"/>
          </p:nvPr>
        </p:nvSpPr>
        <p:spPr/>
        <p:txBody>
          <a:bodyPr>
            <a:normAutofit/>
          </a:bodyPr>
          <a:lstStyle/>
          <a:p>
            <a:r>
              <a:rPr lang="en-US" dirty="0">
                <a:latin typeface="Segoe UI" panose="020B0502040204020203" pitchFamily="34" charset="0"/>
                <a:cs typeface="Segoe UI" panose="020B0502040204020203" pitchFamily="34" charset="0"/>
              </a:rPr>
              <a:t>Provide a report with all the unique product counts for each segment and</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sort them in descending order of product counts. The final output contains 2 fields:</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segment</a:t>
            </a:r>
            <a:br>
              <a:rPr lang="en-US" dirty="0">
                <a:latin typeface="Segoe UI" panose="020B0502040204020203" pitchFamily="34" charset="0"/>
                <a:cs typeface="Segoe UI" panose="020B0502040204020203" pitchFamily="34" charset="0"/>
              </a:rPr>
            </a:br>
            <a:r>
              <a:rPr lang="en-US" dirty="0" err="1">
                <a:latin typeface="Segoe UI" panose="020B0502040204020203" pitchFamily="34" charset="0"/>
                <a:cs typeface="Segoe UI" panose="020B0502040204020203" pitchFamily="34" charset="0"/>
              </a:rPr>
              <a:t>product_count</a:t>
            </a:r>
            <a:endParaRPr lang="en-IN" dirty="0">
              <a:latin typeface="Segoe UI" panose="020B0502040204020203" pitchFamily="34" charset="0"/>
              <a:cs typeface="Segoe UI" panose="020B0502040204020203" pitchFamily="34" charset="0"/>
            </a:endParaRPr>
          </a:p>
        </p:txBody>
      </p:sp>
      <p:sp>
        <p:nvSpPr>
          <p:cNvPr id="4" name="Slide Number Placeholder 3">
            <a:extLst>
              <a:ext uri="{FF2B5EF4-FFF2-40B4-BE49-F238E27FC236}">
                <a16:creationId xmlns:a16="http://schemas.microsoft.com/office/drawing/2014/main" id="{906993CF-811E-46BF-8AA3-1685EFEADD01}"/>
              </a:ext>
            </a:extLst>
          </p:cNvPr>
          <p:cNvSpPr>
            <a:spLocks noGrp="1"/>
          </p:cNvSpPr>
          <p:nvPr>
            <p:ph type="sldNum" sz="quarter" idx="4"/>
          </p:nvPr>
        </p:nvSpPr>
        <p:spPr/>
        <p:txBody>
          <a:bodyPr/>
          <a:lstStyle/>
          <a:p>
            <a:fld id="{B5CEABB6-07DC-46E8-9B57-56EC44A396E5}" type="slidenum">
              <a:rPr lang="en-US" smtClean="0"/>
              <a:pPr/>
              <a:t>17</a:t>
            </a:fld>
            <a:endParaRPr lang="en-US" dirty="0"/>
          </a:p>
        </p:txBody>
      </p:sp>
      <p:pic>
        <p:nvPicPr>
          <p:cNvPr id="5" name="Content Placeholder 4">
            <a:extLst>
              <a:ext uri="{FF2B5EF4-FFF2-40B4-BE49-F238E27FC236}">
                <a16:creationId xmlns:a16="http://schemas.microsoft.com/office/drawing/2014/main" id="{204CAAA4-B1B2-5D26-8EF8-C3EA94418F45}"/>
              </a:ext>
            </a:extLst>
          </p:cNvPr>
          <p:cNvPicPr>
            <a:picLocks noChangeAspect="1"/>
          </p:cNvPicPr>
          <p:nvPr/>
        </p:nvPicPr>
        <p:blipFill>
          <a:blip r:embed="rId2">
            <a:extLst>
              <a:ext uri="{28A0092B-C50C-407E-A947-70E740481C1C}">
                <a14:useLocalDpi xmlns:a14="http://schemas.microsoft.com/office/drawing/2010/main" val="0"/>
              </a:ext>
            </a:extLst>
          </a:blip>
          <a:srcRect t="5262"/>
          <a:stretch/>
        </p:blipFill>
        <p:spPr>
          <a:xfrm>
            <a:off x="988470" y="3923070"/>
            <a:ext cx="5253710" cy="2251587"/>
          </a:xfrm>
          <a:prstGeom prst="rect">
            <a:avLst/>
          </a:prstGeom>
        </p:spPr>
      </p:pic>
      <p:pic>
        <p:nvPicPr>
          <p:cNvPr id="6" name="Picture 5">
            <a:extLst>
              <a:ext uri="{FF2B5EF4-FFF2-40B4-BE49-F238E27FC236}">
                <a16:creationId xmlns:a16="http://schemas.microsoft.com/office/drawing/2014/main" id="{19D8B3A5-71CE-A721-B23E-D9292563C1F9}"/>
              </a:ext>
            </a:extLst>
          </p:cNvPr>
          <p:cNvPicPr>
            <a:picLocks noChangeAspect="1"/>
          </p:cNvPicPr>
          <p:nvPr/>
        </p:nvPicPr>
        <p:blipFill>
          <a:blip r:embed="rId3">
            <a:extLst>
              <a:ext uri="{28A0092B-C50C-407E-A947-70E740481C1C}">
                <a14:useLocalDpi xmlns:a14="http://schemas.microsoft.com/office/drawing/2010/main" val="0"/>
              </a:ext>
            </a:extLst>
          </a:blip>
          <a:srcRect l="6632" t="7365" r="-2382" b="-76"/>
          <a:stretch/>
        </p:blipFill>
        <p:spPr>
          <a:xfrm>
            <a:off x="8382000" y="3156167"/>
            <a:ext cx="2976881" cy="3430766"/>
          </a:xfrm>
          <a:prstGeom prst="rect">
            <a:avLst/>
          </a:prstGeom>
        </p:spPr>
      </p:pic>
      <p:sp>
        <p:nvSpPr>
          <p:cNvPr id="7" name="TextBox 6">
            <a:extLst>
              <a:ext uri="{FF2B5EF4-FFF2-40B4-BE49-F238E27FC236}">
                <a16:creationId xmlns:a16="http://schemas.microsoft.com/office/drawing/2014/main" id="{3B0CF1E3-4DFD-76C4-F5B9-B93FC391AFF1}"/>
              </a:ext>
            </a:extLst>
          </p:cNvPr>
          <p:cNvSpPr txBox="1"/>
          <p:nvPr/>
        </p:nvSpPr>
        <p:spPr>
          <a:xfrm>
            <a:off x="8707120" y="2235200"/>
            <a:ext cx="1818640" cy="584775"/>
          </a:xfrm>
          <a:prstGeom prst="rect">
            <a:avLst/>
          </a:prstGeom>
          <a:noFill/>
        </p:spPr>
        <p:txBody>
          <a:bodyPr wrap="square" rtlCol="0">
            <a:spAutoFit/>
          </a:bodyPr>
          <a:lstStyle/>
          <a:p>
            <a:r>
              <a:rPr lang="en-IN" sz="3200" b="1" dirty="0"/>
              <a:t>OUTPUT</a:t>
            </a:r>
          </a:p>
        </p:txBody>
      </p:sp>
      <p:pic>
        <p:nvPicPr>
          <p:cNvPr id="8" name="Picture 7" descr="A logo with a black background">
            <a:extLst>
              <a:ext uri="{FF2B5EF4-FFF2-40B4-BE49-F238E27FC236}">
                <a16:creationId xmlns:a16="http://schemas.microsoft.com/office/drawing/2014/main" id="{37FE5501-896D-4D17-D58C-DD399D3C5A25}"/>
              </a:ext>
            </a:extLst>
          </p:cNvPr>
          <p:cNvPicPr>
            <a:picLocks noChangeAspect="1"/>
          </p:cNvPicPr>
          <p:nvPr/>
        </p:nvPicPr>
        <p:blipFill>
          <a:blip r:embed="rId4"/>
          <a:stretch>
            <a:fillRect/>
          </a:stretch>
        </p:blipFill>
        <p:spPr>
          <a:xfrm>
            <a:off x="0" y="-27815"/>
            <a:ext cx="988470" cy="854369"/>
          </a:xfrm>
          <a:prstGeom prst="rect">
            <a:avLst/>
          </a:prstGeom>
        </p:spPr>
      </p:pic>
    </p:spTree>
    <p:extLst>
      <p:ext uri="{BB962C8B-B14F-4D97-AF65-F5344CB8AC3E}">
        <p14:creationId xmlns:p14="http://schemas.microsoft.com/office/powerpoint/2010/main" val="787042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FAFC2-F3DF-878B-9E9B-DD1C12AA2014}"/>
              </a:ext>
            </a:extLst>
          </p:cNvPr>
          <p:cNvSpPr>
            <a:spLocks noGrp="1"/>
          </p:cNvSpPr>
          <p:nvPr>
            <p:ph type="title"/>
          </p:nvPr>
        </p:nvSpPr>
        <p:spPr>
          <a:xfrm>
            <a:off x="1065160" y="315533"/>
            <a:ext cx="5030839" cy="687357"/>
          </a:xfrm>
        </p:spPr>
        <p:txBody>
          <a:bodyPr/>
          <a:lstStyle/>
          <a:p>
            <a:r>
              <a:rPr lang="en-IN" b="1" dirty="0"/>
              <a:t>INSIGHTS</a:t>
            </a:r>
          </a:p>
        </p:txBody>
      </p:sp>
      <p:sp>
        <p:nvSpPr>
          <p:cNvPr id="4" name="Slide Number Placeholder 3">
            <a:extLst>
              <a:ext uri="{FF2B5EF4-FFF2-40B4-BE49-F238E27FC236}">
                <a16:creationId xmlns:a16="http://schemas.microsoft.com/office/drawing/2014/main" id="{478D6F46-4665-0ABC-4650-57301C7CB9BA}"/>
              </a:ext>
            </a:extLst>
          </p:cNvPr>
          <p:cNvSpPr>
            <a:spLocks noGrp="1"/>
          </p:cNvSpPr>
          <p:nvPr>
            <p:ph type="sldNum" sz="quarter" idx="4"/>
          </p:nvPr>
        </p:nvSpPr>
        <p:spPr/>
        <p:txBody>
          <a:bodyPr/>
          <a:lstStyle/>
          <a:p>
            <a:fld id="{B5CEABB6-07DC-46E8-9B57-56EC44A396E5}" type="slidenum">
              <a:rPr lang="en-US" smtClean="0"/>
              <a:pPr/>
              <a:t>18</a:t>
            </a:fld>
            <a:endParaRPr lang="en-US" dirty="0"/>
          </a:p>
        </p:txBody>
      </p:sp>
      <p:sp>
        <p:nvSpPr>
          <p:cNvPr id="7" name="TextBox 6">
            <a:extLst>
              <a:ext uri="{FF2B5EF4-FFF2-40B4-BE49-F238E27FC236}">
                <a16:creationId xmlns:a16="http://schemas.microsoft.com/office/drawing/2014/main" id="{69F08401-3CED-CC52-B64C-E0E329676F1B}"/>
              </a:ext>
            </a:extLst>
          </p:cNvPr>
          <p:cNvSpPr txBox="1"/>
          <p:nvPr/>
        </p:nvSpPr>
        <p:spPr>
          <a:xfrm>
            <a:off x="741679" y="1307690"/>
            <a:ext cx="3781159" cy="4154984"/>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Segoe UI" panose="020B0502040204020203" pitchFamily="34" charset="0"/>
                <a:cs typeface="Segoe UI" panose="020B0502040204020203" pitchFamily="34" charset="0"/>
              </a:rPr>
              <a:t>The segment </a:t>
            </a:r>
            <a:r>
              <a:rPr lang="en-IN" sz="2400" dirty="0">
                <a:solidFill>
                  <a:srgbClr val="FF0000"/>
                </a:solidFill>
                <a:latin typeface="Segoe UI" panose="020B0502040204020203" pitchFamily="34" charset="0"/>
                <a:cs typeface="Segoe UI" panose="020B0502040204020203" pitchFamily="34" charset="0"/>
              </a:rPr>
              <a:t>Notebook</a:t>
            </a:r>
            <a:r>
              <a:rPr lang="en-IN" sz="2400" dirty="0">
                <a:latin typeface="Segoe UI" panose="020B0502040204020203" pitchFamily="34" charset="0"/>
                <a:cs typeface="Segoe UI" panose="020B0502040204020203" pitchFamily="34" charset="0"/>
              </a:rPr>
              <a:t> has the </a:t>
            </a:r>
            <a:r>
              <a:rPr lang="en-IN" sz="2400" dirty="0">
                <a:solidFill>
                  <a:srgbClr val="FF0000"/>
                </a:solidFill>
                <a:latin typeface="Segoe UI" panose="020B0502040204020203" pitchFamily="34" charset="0"/>
                <a:cs typeface="Segoe UI" panose="020B0502040204020203" pitchFamily="34" charset="0"/>
              </a:rPr>
              <a:t>highest</a:t>
            </a:r>
            <a:r>
              <a:rPr lang="en-IN" sz="2400" dirty="0">
                <a:latin typeface="Segoe UI" panose="020B0502040204020203" pitchFamily="34" charset="0"/>
                <a:cs typeface="Segoe UI" panose="020B0502040204020203" pitchFamily="34" charset="0"/>
              </a:rPr>
              <a:t> unique product count of 129 ,followed by accessories and peripherals with a unique product count of 116 and 84 respectively. </a:t>
            </a:r>
          </a:p>
          <a:p>
            <a:pPr marL="342900" indent="-342900">
              <a:buFont typeface="Arial" panose="020B0604020202020204" pitchFamily="34" charset="0"/>
              <a:buChar char="•"/>
            </a:pPr>
            <a:r>
              <a:rPr lang="en-IN" sz="2400" dirty="0">
                <a:solidFill>
                  <a:srgbClr val="FF0000"/>
                </a:solidFill>
                <a:latin typeface="Segoe UI" panose="020B0502040204020203" pitchFamily="34" charset="0"/>
                <a:cs typeface="Segoe UI" panose="020B0502040204020203" pitchFamily="34" charset="0"/>
              </a:rPr>
              <a:t>Networking </a:t>
            </a:r>
            <a:r>
              <a:rPr lang="en-IN" sz="2400" dirty="0">
                <a:latin typeface="Segoe UI" panose="020B0502040204020203" pitchFamily="34" charset="0"/>
                <a:cs typeface="Segoe UI" panose="020B0502040204020203" pitchFamily="34" charset="0"/>
              </a:rPr>
              <a:t>segment has the </a:t>
            </a:r>
            <a:r>
              <a:rPr lang="en-IN" sz="2400" dirty="0">
                <a:solidFill>
                  <a:srgbClr val="FF0000"/>
                </a:solidFill>
                <a:latin typeface="Segoe UI" panose="020B0502040204020203" pitchFamily="34" charset="0"/>
                <a:cs typeface="Segoe UI" panose="020B0502040204020203" pitchFamily="34" charset="0"/>
              </a:rPr>
              <a:t>lowest </a:t>
            </a:r>
            <a:r>
              <a:rPr lang="en-IN" sz="2400" dirty="0">
                <a:latin typeface="Segoe UI" panose="020B0502040204020203" pitchFamily="34" charset="0"/>
                <a:cs typeface="Segoe UI" panose="020B0502040204020203" pitchFamily="34" charset="0"/>
              </a:rPr>
              <a:t>unique product count of 9.</a:t>
            </a:r>
          </a:p>
        </p:txBody>
      </p:sp>
      <p:pic>
        <p:nvPicPr>
          <p:cNvPr id="9" name="Picture 8" descr="A graph of pink and green bars">
            <a:extLst>
              <a:ext uri="{FF2B5EF4-FFF2-40B4-BE49-F238E27FC236}">
                <a16:creationId xmlns:a16="http://schemas.microsoft.com/office/drawing/2014/main" id="{4F693FA2-75A5-06BB-F566-C004594257C0}"/>
              </a:ext>
            </a:extLst>
          </p:cNvPr>
          <p:cNvPicPr>
            <a:picLocks noChangeAspect="1"/>
          </p:cNvPicPr>
          <p:nvPr/>
        </p:nvPicPr>
        <p:blipFill>
          <a:blip r:embed="rId2"/>
          <a:stretch>
            <a:fillRect/>
          </a:stretch>
        </p:blipFill>
        <p:spPr>
          <a:xfrm>
            <a:off x="4673600" y="874468"/>
            <a:ext cx="7406640" cy="5464013"/>
          </a:xfrm>
          <a:prstGeom prst="rect">
            <a:avLst/>
          </a:prstGeom>
          <a:ln w="28575">
            <a:solidFill>
              <a:schemeClr val="tx1"/>
            </a:solidFill>
          </a:ln>
        </p:spPr>
      </p:pic>
      <p:pic>
        <p:nvPicPr>
          <p:cNvPr id="3" name="Picture 2" descr="A logo with a black background">
            <a:extLst>
              <a:ext uri="{FF2B5EF4-FFF2-40B4-BE49-F238E27FC236}">
                <a16:creationId xmlns:a16="http://schemas.microsoft.com/office/drawing/2014/main" id="{36D36867-51FC-C936-7447-58C0DD85F751}"/>
              </a:ext>
            </a:extLst>
          </p:cNvPr>
          <p:cNvPicPr>
            <a:picLocks noChangeAspect="1"/>
          </p:cNvPicPr>
          <p:nvPr/>
        </p:nvPicPr>
        <p:blipFill>
          <a:blip r:embed="rId3"/>
          <a:stretch>
            <a:fillRect/>
          </a:stretch>
        </p:blipFill>
        <p:spPr>
          <a:xfrm>
            <a:off x="0" y="10795"/>
            <a:ext cx="914400" cy="687357"/>
          </a:xfrm>
          <a:prstGeom prst="rect">
            <a:avLst/>
          </a:prstGeom>
        </p:spPr>
      </p:pic>
    </p:spTree>
    <p:extLst>
      <p:ext uri="{BB962C8B-B14F-4D97-AF65-F5344CB8AC3E}">
        <p14:creationId xmlns:p14="http://schemas.microsoft.com/office/powerpoint/2010/main" val="1153503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2A3B2-8D9D-67CB-9EA8-64B530F5B2C7}"/>
              </a:ext>
            </a:extLst>
          </p:cNvPr>
          <p:cNvSpPr>
            <a:spLocks noGrp="1"/>
          </p:cNvSpPr>
          <p:nvPr>
            <p:ph type="title"/>
          </p:nvPr>
        </p:nvSpPr>
        <p:spPr>
          <a:xfrm>
            <a:off x="1076960" y="434225"/>
            <a:ext cx="9340028" cy="673215"/>
          </a:xfrm>
        </p:spPr>
        <p:txBody>
          <a:bodyPr/>
          <a:lstStyle/>
          <a:p>
            <a:r>
              <a:rPr lang="en-IN" b="1" dirty="0"/>
              <a:t>REQUEST 4:</a:t>
            </a:r>
          </a:p>
        </p:txBody>
      </p:sp>
      <p:sp>
        <p:nvSpPr>
          <p:cNvPr id="3" name="Content Placeholder 2">
            <a:extLst>
              <a:ext uri="{FF2B5EF4-FFF2-40B4-BE49-F238E27FC236}">
                <a16:creationId xmlns:a16="http://schemas.microsoft.com/office/drawing/2014/main" id="{4BA88317-F9A7-9766-A01C-42F6E76F1E0A}"/>
              </a:ext>
            </a:extLst>
          </p:cNvPr>
          <p:cNvSpPr>
            <a:spLocks noGrp="1"/>
          </p:cNvSpPr>
          <p:nvPr>
            <p:ph sz="quarter" idx="10"/>
          </p:nvPr>
        </p:nvSpPr>
        <p:spPr>
          <a:xfrm>
            <a:off x="1076960" y="1198881"/>
            <a:ext cx="10166227" cy="1808479"/>
          </a:xfrm>
        </p:spPr>
        <p:txBody>
          <a:bodyPr>
            <a:noAutofit/>
          </a:bodyPr>
          <a:lstStyle/>
          <a:p>
            <a:r>
              <a:rPr lang="en-US" dirty="0">
                <a:latin typeface="Segoe UI" panose="020B0502040204020203" pitchFamily="34" charset="0"/>
                <a:cs typeface="Segoe UI" panose="020B0502040204020203" pitchFamily="34" charset="0"/>
              </a:rPr>
              <a:t>Follow-up: Which segment had the most increase in unique products in  2021 vs 2020? The final output contains these fields:</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segment</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product_count_2020</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product_count_2021</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difference</a:t>
            </a:r>
            <a:br>
              <a:rPr lang="en-US" dirty="0">
                <a:latin typeface="Segoe UI" panose="020B0502040204020203" pitchFamily="34" charset="0"/>
                <a:cs typeface="Segoe UI" panose="020B0502040204020203" pitchFamily="34" charset="0"/>
              </a:rPr>
            </a:br>
            <a:endParaRPr lang="en-IN" dirty="0">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56647203-5769-3CE2-C47B-32B186B93DD7}"/>
              </a:ext>
            </a:extLst>
          </p:cNvPr>
          <p:cNvSpPr>
            <a:spLocks noGrp="1"/>
          </p:cNvSpPr>
          <p:nvPr>
            <p:ph type="sldNum" sz="quarter" idx="4"/>
          </p:nvPr>
        </p:nvSpPr>
        <p:spPr/>
        <p:txBody>
          <a:bodyPr/>
          <a:lstStyle/>
          <a:p>
            <a:fld id="{B5CEABB6-07DC-46E8-9B57-56EC44A396E5}" type="slidenum">
              <a:rPr lang="en-US" smtClean="0"/>
              <a:pPr/>
              <a:t>19</a:t>
            </a:fld>
            <a:endParaRPr lang="en-US" dirty="0"/>
          </a:p>
        </p:txBody>
      </p:sp>
      <p:pic>
        <p:nvPicPr>
          <p:cNvPr id="6" name="Content Placeholder 7">
            <a:extLst>
              <a:ext uri="{FF2B5EF4-FFF2-40B4-BE49-F238E27FC236}">
                <a16:creationId xmlns:a16="http://schemas.microsoft.com/office/drawing/2014/main" id="{AF5DE62F-947B-141E-AE43-0C7E5637A7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40" y="3073400"/>
            <a:ext cx="6939279" cy="3749040"/>
          </a:xfrm>
          <a:prstGeom prst="rect">
            <a:avLst/>
          </a:prstGeom>
        </p:spPr>
      </p:pic>
      <p:pic>
        <p:nvPicPr>
          <p:cNvPr id="7" name="Picture 6">
            <a:extLst>
              <a:ext uri="{FF2B5EF4-FFF2-40B4-BE49-F238E27FC236}">
                <a16:creationId xmlns:a16="http://schemas.microsoft.com/office/drawing/2014/main" id="{8F09A33C-4B54-BF5C-18CA-7A67F56F1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6040" y="3641786"/>
            <a:ext cx="4122777" cy="2166226"/>
          </a:xfrm>
          <a:prstGeom prst="rect">
            <a:avLst/>
          </a:prstGeom>
        </p:spPr>
      </p:pic>
      <p:sp>
        <p:nvSpPr>
          <p:cNvPr id="4" name="TextBox 3">
            <a:extLst>
              <a:ext uri="{FF2B5EF4-FFF2-40B4-BE49-F238E27FC236}">
                <a16:creationId xmlns:a16="http://schemas.microsoft.com/office/drawing/2014/main" id="{A5FD3D3C-6A8A-CCB4-7FB6-D8E4A43F4680}"/>
              </a:ext>
            </a:extLst>
          </p:cNvPr>
          <p:cNvSpPr txBox="1"/>
          <p:nvPr/>
        </p:nvSpPr>
        <p:spPr>
          <a:xfrm>
            <a:off x="8696960" y="2631440"/>
            <a:ext cx="2021840" cy="584775"/>
          </a:xfrm>
          <a:prstGeom prst="rect">
            <a:avLst/>
          </a:prstGeom>
          <a:noFill/>
        </p:spPr>
        <p:txBody>
          <a:bodyPr wrap="square" rtlCol="0">
            <a:spAutoFit/>
          </a:bodyPr>
          <a:lstStyle/>
          <a:p>
            <a:r>
              <a:rPr lang="en-IN" sz="3200" b="1" dirty="0"/>
              <a:t>OUTPUT</a:t>
            </a:r>
          </a:p>
        </p:txBody>
      </p:sp>
      <p:pic>
        <p:nvPicPr>
          <p:cNvPr id="8" name="Picture 7" descr="A logo with a black background">
            <a:extLst>
              <a:ext uri="{FF2B5EF4-FFF2-40B4-BE49-F238E27FC236}">
                <a16:creationId xmlns:a16="http://schemas.microsoft.com/office/drawing/2014/main" id="{F25C9525-03DD-58F2-0DB9-41FBD781F649}"/>
              </a:ext>
            </a:extLst>
          </p:cNvPr>
          <p:cNvPicPr>
            <a:picLocks noChangeAspect="1"/>
          </p:cNvPicPr>
          <p:nvPr/>
        </p:nvPicPr>
        <p:blipFill>
          <a:blip r:embed="rId4"/>
          <a:stretch>
            <a:fillRect/>
          </a:stretch>
        </p:blipFill>
        <p:spPr>
          <a:xfrm>
            <a:off x="0" y="21357"/>
            <a:ext cx="891990" cy="771123"/>
          </a:xfrm>
          <a:prstGeom prst="rect">
            <a:avLst/>
          </a:prstGeom>
        </p:spPr>
      </p:pic>
    </p:spTree>
    <p:extLst>
      <p:ext uri="{BB962C8B-B14F-4D97-AF65-F5344CB8AC3E}">
        <p14:creationId xmlns:p14="http://schemas.microsoft.com/office/powerpoint/2010/main" val="2772774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74D05E-8A36-8D9F-519E-DB514A69D886}"/>
              </a:ext>
            </a:extLst>
          </p:cNvPr>
          <p:cNvSpPr>
            <a:spLocks noGrp="1"/>
          </p:cNvSpPr>
          <p:nvPr>
            <p:ph type="title"/>
          </p:nvPr>
        </p:nvSpPr>
        <p:spPr>
          <a:xfrm>
            <a:off x="1270000" y="315533"/>
            <a:ext cx="4826000" cy="736519"/>
          </a:xfrm>
        </p:spPr>
        <p:txBody>
          <a:bodyPr>
            <a:noAutofit/>
          </a:bodyPr>
          <a:lstStyle/>
          <a:p>
            <a:r>
              <a:rPr lang="en-US" sz="4800" b="1" dirty="0"/>
              <a:t>AGENDA</a:t>
            </a:r>
          </a:p>
        </p:txBody>
      </p:sp>
      <p:sp>
        <p:nvSpPr>
          <p:cNvPr id="4" name="Content Placeholder 3">
            <a:extLst>
              <a:ext uri="{FF2B5EF4-FFF2-40B4-BE49-F238E27FC236}">
                <a16:creationId xmlns:a16="http://schemas.microsoft.com/office/drawing/2014/main" id="{B20C1E08-E337-110E-DB8E-41BA4A3341A1}"/>
              </a:ext>
            </a:extLst>
          </p:cNvPr>
          <p:cNvSpPr>
            <a:spLocks noGrp="1"/>
          </p:cNvSpPr>
          <p:nvPr>
            <p:ph sz="quarter" idx="10"/>
          </p:nvPr>
        </p:nvSpPr>
        <p:spPr>
          <a:xfrm>
            <a:off x="1178560" y="1435510"/>
            <a:ext cx="6431280" cy="5106957"/>
          </a:xfrm>
        </p:spPr>
        <p:txBody>
          <a:bodyPr>
            <a:noAutofit/>
          </a:bodyPr>
          <a:lstStyle/>
          <a:p>
            <a:pPr marL="342900" indent="-342900">
              <a:buFont typeface="Arial" panose="020B0604020202020204" pitchFamily="34" charset="0"/>
              <a:buChar char="•"/>
            </a:pPr>
            <a:r>
              <a:rPr lang="en-US" sz="2500" dirty="0">
                <a:latin typeface="Segoe UI" panose="020B0502040204020203" pitchFamily="34" charset="0"/>
                <a:cs typeface="Segoe UI" panose="020B0502040204020203" pitchFamily="34" charset="0"/>
              </a:rPr>
              <a:t>COMPANY OVERVIEW</a:t>
            </a:r>
          </a:p>
          <a:p>
            <a:pPr marL="342900" indent="-342900">
              <a:buFont typeface="Arial" panose="020B0604020202020204" pitchFamily="34" charset="0"/>
              <a:buChar char="•"/>
            </a:pPr>
            <a:r>
              <a:rPr lang="en-US" sz="2500" dirty="0">
                <a:latin typeface="Segoe UI" panose="020B0502040204020203" pitchFamily="34" charset="0"/>
                <a:cs typeface="Segoe UI" panose="020B0502040204020203" pitchFamily="34" charset="0"/>
              </a:rPr>
              <a:t>INTRODUCTION TO ATLIQ’S MARKET &amp; PRODUCT LINES</a:t>
            </a:r>
          </a:p>
          <a:p>
            <a:pPr marL="342900" indent="-342900">
              <a:buFont typeface="Arial" panose="020B0604020202020204" pitchFamily="34" charset="0"/>
              <a:buChar char="•"/>
            </a:pPr>
            <a:r>
              <a:rPr lang="en-US" sz="2500" dirty="0">
                <a:latin typeface="Segoe UI" panose="020B0502040204020203" pitchFamily="34" charset="0"/>
                <a:cs typeface="Segoe UI" panose="020B0502040204020203" pitchFamily="34" charset="0"/>
              </a:rPr>
              <a:t>BACKGROUND</a:t>
            </a:r>
          </a:p>
          <a:p>
            <a:pPr marL="342900" indent="-342900">
              <a:buFont typeface="Arial" panose="020B0604020202020204" pitchFamily="34" charset="0"/>
              <a:buChar char="•"/>
            </a:pPr>
            <a:r>
              <a:rPr lang="en-US" sz="2500" dirty="0">
                <a:latin typeface="Segoe UI" panose="020B0502040204020203" pitchFamily="34" charset="0"/>
                <a:cs typeface="Segoe UI" panose="020B0502040204020203" pitchFamily="34" charset="0"/>
              </a:rPr>
              <a:t>OBJECTIVE</a:t>
            </a:r>
          </a:p>
          <a:p>
            <a:pPr marL="342900" indent="-342900">
              <a:buFont typeface="Arial" panose="020B0604020202020204" pitchFamily="34" charset="0"/>
              <a:buChar char="•"/>
            </a:pPr>
            <a:r>
              <a:rPr lang="en-US" sz="2500" dirty="0">
                <a:latin typeface="Segoe UI" panose="020B0502040204020203" pitchFamily="34" charset="0"/>
                <a:cs typeface="Segoe UI" panose="020B0502040204020203" pitchFamily="34" charset="0"/>
              </a:rPr>
              <a:t>PROBLEM</a:t>
            </a:r>
          </a:p>
          <a:p>
            <a:pPr marL="342900" indent="-342900">
              <a:buFont typeface="Arial" panose="020B0604020202020204" pitchFamily="34" charset="0"/>
              <a:buChar char="•"/>
            </a:pPr>
            <a:r>
              <a:rPr lang="en-US" sz="2500" dirty="0">
                <a:latin typeface="Segoe UI" panose="020B0502040204020203" pitchFamily="34" charset="0"/>
                <a:cs typeface="Segoe UI" panose="020B0502040204020203" pitchFamily="34" charset="0"/>
              </a:rPr>
              <a:t>APPROACH</a:t>
            </a:r>
          </a:p>
          <a:p>
            <a:pPr marL="342900" indent="-342900">
              <a:buFont typeface="Arial" panose="020B0604020202020204" pitchFamily="34" charset="0"/>
              <a:buChar char="•"/>
            </a:pPr>
            <a:r>
              <a:rPr lang="en-US" sz="2500" dirty="0">
                <a:latin typeface="Segoe UI" panose="020B0502040204020203" pitchFamily="34" charset="0"/>
                <a:cs typeface="Segoe UI" panose="020B0502040204020203" pitchFamily="34" charset="0"/>
              </a:rPr>
              <a:t>ABOUT DATA</a:t>
            </a:r>
          </a:p>
          <a:p>
            <a:pPr marL="342900" indent="-342900">
              <a:buFont typeface="Arial" panose="020B0604020202020204" pitchFamily="34" charset="0"/>
              <a:buChar char="•"/>
            </a:pPr>
            <a:r>
              <a:rPr lang="en-US" sz="2500" dirty="0">
                <a:latin typeface="Segoe UI" panose="020B0502040204020203" pitchFamily="34" charset="0"/>
                <a:cs typeface="Segoe UI" panose="020B0502040204020203" pitchFamily="34" charset="0"/>
              </a:rPr>
              <a:t>ADHOC REQUESTS WITH INSIGHTS</a:t>
            </a:r>
          </a:p>
        </p:txBody>
      </p:sp>
      <p:pic>
        <p:nvPicPr>
          <p:cNvPr id="5" name="Picture 4" descr="A logo with a black background">
            <a:extLst>
              <a:ext uri="{FF2B5EF4-FFF2-40B4-BE49-F238E27FC236}">
                <a16:creationId xmlns:a16="http://schemas.microsoft.com/office/drawing/2014/main" id="{9FC24C33-28C8-18A6-8049-A24BA566FA31}"/>
              </a:ext>
            </a:extLst>
          </p:cNvPr>
          <p:cNvPicPr>
            <a:picLocks noChangeAspect="1"/>
          </p:cNvPicPr>
          <p:nvPr/>
        </p:nvPicPr>
        <p:blipFill>
          <a:blip r:embed="rId3"/>
          <a:stretch>
            <a:fillRect/>
          </a:stretch>
        </p:blipFill>
        <p:spPr>
          <a:xfrm>
            <a:off x="50798" y="0"/>
            <a:ext cx="863601" cy="904240"/>
          </a:xfrm>
          <a:prstGeom prst="rect">
            <a:avLst/>
          </a:prstGeom>
        </p:spPr>
      </p:pic>
    </p:spTree>
    <p:extLst>
      <p:ext uri="{BB962C8B-B14F-4D97-AF65-F5344CB8AC3E}">
        <p14:creationId xmlns:p14="http://schemas.microsoft.com/office/powerpoint/2010/main" val="542059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B597A-5DB2-0E70-FFEC-6D113803A39D}"/>
              </a:ext>
            </a:extLst>
          </p:cNvPr>
          <p:cNvSpPr>
            <a:spLocks noGrp="1"/>
          </p:cNvSpPr>
          <p:nvPr>
            <p:ph type="title"/>
          </p:nvPr>
        </p:nvSpPr>
        <p:spPr>
          <a:xfrm>
            <a:off x="894079" y="487681"/>
            <a:ext cx="4998721" cy="650239"/>
          </a:xfrm>
        </p:spPr>
        <p:txBody>
          <a:bodyPr/>
          <a:lstStyle/>
          <a:p>
            <a:r>
              <a:rPr lang="en-IN" b="1" dirty="0"/>
              <a:t>INSIGHTS</a:t>
            </a:r>
          </a:p>
        </p:txBody>
      </p:sp>
      <p:sp>
        <p:nvSpPr>
          <p:cNvPr id="4" name="Slide Number Placeholder 3">
            <a:extLst>
              <a:ext uri="{FF2B5EF4-FFF2-40B4-BE49-F238E27FC236}">
                <a16:creationId xmlns:a16="http://schemas.microsoft.com/office/drawing/2014/main" id="{ADC974DE-8619-3119-4EB4-FB6534932ACD}"/>
              </a:ext>
            </a:extLst>
          </p:cNvPr>
          <p:cNvSpPr>
            <a:spLocks noGrp="1"/>
          </p:cNvSpPr>
          <p:nvPr>
            <p:ph type="sldNum" sz="quarter" idx="4"/>
          </p:nvPr>
        </p:nvSpPr>
        <p:spPr/>
        <p:txBody>
          <a:bodyPr/>
          <a:lstStyle/>
          <a:p>
            <a:fld id="{B5CEABB6-07DC-46E8-9B57-56EC44A396E5}" type="slidenum">
              <a:rPr lang="en-US" smtClean="0"/>
              <a:pPr/>
              <a:t>20</a:t>
            </a:fld>
            <a:endParaRPr lang="en-US" dirty="0"/>
          </a:p>
        </p:txBody>
      </p:sp>
      <p:sp>
        <p:nvSpPr>
          <p:cNvPr id="8" name="TextBox 7">
            <a:extLst>
              <a:ext uri="{FF2B5EF4-FFF2-40B4-BE49-F238E27FC236}">
                <a16:creationId xmlns:a16="http://schemas.microsoft.com/office/drawing/2014/main" id="{9F3C9581-1D29-49A5-1D4C-FBBE3CF2F24F}"/>
              </a:ext>
            </a:extLst>
          </p:cNvPr>
          <p:cNvSpPr txBox="1"/>
          <p:nvPr/>
        </p:nvSpPr>
        <p:spPr>
          <a:xfrm>
            <a:off x="568960" y="1402080"/>
            <a:ext cx="3454400" cy="4524315"/>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Segoe UI" panose="020B0502040204020203" pitchFamily="34" charset="0"/>
                <a:cs typeface="Segoe UI" panose="020B0502040204020203" pitchFamily="34" charset="0"/>
              </a:rPr>
              <a:t>With the increase of 34 new products, </a:t>
            </a:r>
            <a:r>
              <a:rPr lang="en-IN" dirty="0">
                <a:solidFill>
                  <a:srgbClr val="FF0000"/>
                </a:solidFill>
                <a:latin typeface="Segoe UI" panose="020B0502040204020203" pitchFamily="34" charset="0"/>
                <a:cs typeface="Segoe UI" panose="020B0502040204020203" pitchFamily="34" charset="0"/>
              </a:rPr>
              <a:t>Accessories</a:t>
            </a:r>
            <a:r>
              <a:rPr lang="en-IN" dirty="0">
                <a:latin typeface="Segoe UI" panose="020B0502040204020203" pitchFamily="34" charset="0"/>
                <a:cs typeface="Segoe UI" panose="020B0502040204020203" pitchFamily="34" charset="0"/>
              </a:rPr>
              <a:t> segment has the </a:t>
            </a:r>
            <a:r>
              <a:rPr lang="en-IN" dirty="0">
                <a:solidFill>
                  <a:srgbClr val="FF0000"/>
                </a:solidFill>
                <a:latin typeface="Segoe UI" panose="020B0502040204020203" pitchFamily="34" charset="0"/>
                <a:cs typeface="Segoe UI" panose="020B0502040204020203" pitchFamily="34" charset="0"/>
              </a:rPr>
              <a:t>highest</a:t>
            </a:r>
            <a:r>
              <a:rPr lang="en-IN" dirty="0">
                <a:latin typeface="Segoe UI" panose="020B0502040204020203" pitchFamily="34" charset="0"/>
                <a:cs typeface="Segoe UI" panose="020B0502040204020203" pitchFamily="34" charset="0"/>
              </a:rPr>
              <a:t> number of increase in unique products, followed by Notebook and Peripherals with an increase of 16 unique products each.</a:t>
            </a:r>
          </a:p>
          <a:p>
            <a:pPr marL="285750" indent="-285750">
              <a:buFont typeface="Arial" panose="020B0604020202020204" pitchFamily="34" charset="0"/>
              <a:buChar char="•"/>
            </a:pPr>
            <a:r>
              <a:rPr lang="en-IN" dirty="0">
                <a:latin typeface="Segoe UI" panose="020B0502040204020203" pitchFamily="34" charset="0"/>
                <a:cs typeface="Segoe UI" panose="020B0502040204020203" pitchFamily="34" charset="0"/>
              </a:rPr>
              <a:t>Desktop segment  has an increase of 15 unique products ,followed by storage with a small increase in unique products as 5</a:t>
            </a:r>
          </a:p>
          <a:p>
            <a:pPr marL="285750" indent="-285750">
              <a:buFont typeface="Arial" panose="020B0604020202020204" pitchFamily="34" charset="0"/>
              <a:buChar char="•"/>
            </a:pPr>
            <a:r>
              <a:rPr lang="en-IN" dirty="0">
                <a:solidFill>
                  <a:srgbClr val="FF0000"/>
                </a:solidFill>
                <a:latin typeface="Segoe UI" panose="020B0502040204020203" pitchFamily="34" charset="0"/>
                <a:cs typeface="Segoe UI" panose="020B0502040204020203" pitchFamily="34" charset="0"/>
              </a:rPr>
              <a:t>Networking</a:t>
            </a:r>
            <a:r>
              <a:rPr lang="en-IN" dirty="0">
                <a:latin typeface="Segoe UI" panose="020B0502040204020203" pitchFamily="34" charset="0"/>
                <a:cs typeface="Segoe UI" panose="020B0502040204020203" pitchFamily="34" charset="0"/>
              </a:rPr>
              <a:t> segment has the </a:t>
            </a:r>
            <a:r>
              <a:rPr lang="en-IN" dirty="0">
                <a:solidFill>
                  <a:srgbClr val="FF0000"/>
                </a:solidFill>
                <a:latin typeface="Segoe UI" panose="020B0502040204020203" pitchFamily="34" charset="0"/>
                <a:cs typeface="Segoe UI" panose="020B0502040204020203" pitchFamily="34" charset="0"/>
              </a:rPr>
              <a:t>least</a:t>
            </a:r>
            <a:r>
              <a:rPr lang="en-IN" dirty="0">
                <a:latin typeface="Segoe UI" panose="020B0502040204020203" pitchFamily="34" charset="0"/>
                <a:cs typeface="Segoe UI" panose="020B0502040204020203" pitchFamily="34" charset="0"/>
              </a:rPr>
              <a:t> number of increase in unique products as 3.</a:t>
            </a:r>
          </a:p>
        </p:txBody>
      </p:sp>
      <p:pic>
        <p:nvPicPr>
          <p:cNvPr id="5" name="Picture 4" descr="A graph with numbers and a bar">
            <a:extLst>
              <a:ext uri="{FF2B5EF4-FFF2-40B4-BE49-F238E27FC236}">
                <a16:creationId xmlns:a16="http://schemas.microsoft.com/office/drawing/2014/main" id="{A6991F2B-BE82-1560-85B3-AB61148B18B8}"/>
              </a:ext>
            </a:extLst>
          </p:cNvPr>
          <p:cNvPicPr>
            <a:picLocks noChangeAspect="1"/>
          </p:cNvPicPr>
          <p:nvPr/>
        </p:nvPicPr>
        <p:blipFill>
          <a:blip r:embed="rId2"/>
          <a:stretch>
            <a:fillRect/>
          </a:stretch>
        </p:blipFill>
        <p:spPr>
          <a:xfrm>
            <a:off x="4439920" y="716045"/>
            <a:ext cx="7680960" cy="5425910"/>
          </a:xfrm>
          <a:prstGeom prst="rect">
            <a:avLst/>
          </a:prstGeom>
          <a:ln w="28575">
            <a:solidFill>
              <a:schemeClr val="tx1"/>
            </a:solidFill>
          </a:ln>
        </p:spPr>
      </p:pic>
      <p:pic>
        <p:nvPicPr>
          <p:cNvPr id="3" name="Picture 2" descr="A logo with a black background">
            <a:extLst>
              <a:ext uri="{FF2B5EF4-FFF2-40B4-BE49-F238E27FC236}">
                <a16:creationId xmlns:a16="http://schemas.microsoft.com/office/drawing/2014/main" id="{5B75BBDF-D403-A738-A7BF-2ECD7703617A}"/>
              </a:ext>
            </a:extLst>
          </p:cNvPr>
          <p:cNvPicPr>
            <a:picLocks noChangeAspect="1"/>
          </p:cNvPicPr>
          <p:nvPr/>
        </p:nvPicPr>
        <p:blipFill>
          <a:blip r:embed="rId3"/>
          <a:stretch>
            <a:fillRect/>
          </a:stretch>
        </p:blipFill>
        <p:spPr>
          <a:xfrm>
            <a:off x="0" y="0"/>
            <a:ext cx="782321" cy="716045"/>
          </a:xfrm>
          <a:prstGeom prst="rect">
            <a:avLst/>
          </a:prstGeom>
        </p:spPr>
      </p:pic>
    </p:spTree>
    <p:extLst>
      <p:ext uri="{BB962C8B-B14F-4D97-AF65-F5344CB8AC3E}">
        <p14:creationId xmlns:p14="http://schemas.microsoft.com/office/powerpoint/2010/main" val="4121183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C40CC-46E8-46AB-B570-99D323FD67A3}"/>
              </a:ext>
            </a:extLst>
          </p:cNvPr>
          <p:cNvSpPr>
            <a:spLocks noGrp="1"/>
          </p:cNvSpPr>
          <p:nvPr>
            <p:ph type="title"/>
          </p:nvPr>
        </p:nvSpPr>
        <p:spPr>
          <a:xfrm>
            <a:off x="1016000" y="434225"/>
            <a:ext cx="2438400" cy="856095"/>
          </a:xfrm>
        </p:spPr>
        <p:txBody>
          <a:bodyPr/>
          <a:lstStyle/>
          <a:p>
            <a:r>
              <a:rPr lang="en-IN" b="1" dirty="0"/>
              <a:t>REQUEST 5:</a:t>
            </a:r>
          </a:p>
        </p:txBody>
      </p:sp>
      <p:sp>
        <p:nvSpPr>
          <p:cNvPr id="3" name="Content Placeholder 2">
            <a:extLst>
              <a:ext uri="{FF2B5EF4-FFF2-40B4-BE49-F238E27FC236}">
                <a16:creationId xmlns:a16="http://schemas.microsoft.com/office/drawing/2014/main" id="{92A8CDB5-6255-1D7B-CE78-BE39500AAE8F}"/>
              </a:ext>
            </a:extLst>
          </p:cNvPr>
          <p:cNvSpPr>
            <a:spLocks noGrp="1"/>
          </p:cNvSpPr>
          <p:nvPr>
            <p:ph sz="quarter" idx="10"/>
          </p:nvPr>
        </p:nvSpPr>
        <p:spPr>
          <a:xfrm>
            <a:off x="1087119" y="1564640"/>
            <a:ext cx="6084645" cy="1864360"/>
          </a:xfrm>
        </p:spPr>
        <p:txBody>
          <a:bodyPr>
            <a:normAutofit/>
          </a:bodyPr>
          <a:lstStyle/>
          <a:p>
            <a:r>
              <a:rPr lang="en-US" dirty="0">
                <a:latin typeface="Segoe UI" panose="020B0502040204020203" pitchFamily="34" charset="0"/>
                <a:cs typeface="Segoe UI" panose="020B0502040204020203" pitchFamily="34" charset="0"/>
              </a:rPr>
              <a:t>Get the products that have the highest and lowest manufacturing costs.</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The final output should contain these fields:</a:t>
            </a:r>
            <a:br>
              <a:rPr lang="en-US" dirty="0">
                <a:latin typeface="Segoe UI" panose="020B0502040204020203" pitchFamily="34" charset="0"/>
                <a:cs typeface="Segoe UI" panose="020B0502040204020203" pitchFamily="34" charset="0"/>
              </a:rPr>
            </a:br>
            <a:r>
              <a:rPr lang="en-US" dirty="0" err="1">
                <a:latin typeface="Segoe UI" panose="020B0502040204020203" pitchFamily="34" charset="0"/>
                <a:cs typeface="Segoe UI" panose="020B0502040204020203" pitchFamily="34" charset="0"/>
              </a:rPr>
              <a:t>product_code</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product</a:t>
            </a:r>
            <a:br>
              <a:rPr lang="en-US" dirty="0">
                <a:latin typeface="Segoe UI" panose="020B0502040204020203" pitchFamily="34" charset="0"/>
                <a:cs typeface="Segoe UI" panose="020B0502040204020203" pitchFamily="34" charset="0"/>
              </a:rPr>
            </a:br>
            <a:r>
              <a:rPr lang="en-US" dirty="0" err="1">
                <a:latin typeface="Segoe UI" panose="020B0502040204020203" pitchFamily="34" charset="0"/>
                <a:cs typeface="Segoe UI" panose="020B0502040204020203" pitchFamily="34" charset="0"/>
              </a:rPr>
              <a:t>manufacturing_cost</a:t>
            </a:r>
            <a:endParaRPr lang="en-IN" dirty="0">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BED714EF-FD7A-D436-6379-55B2C470026F}"/>
              </a:ext>
            </a:extLst>
          </p:cNvPr>
          <p:cNvSpPr>
            <a:spLocks noGrp="1"/>
          </p:cNvSpPr>
          <p:nvPr>
            <p:ph type="sldNum" sz="quarter" idx="4"/>
          </p:nvPr>
        </p:nvSpPr>
        <p:spPr/>
        <p:txBody>
          <a:bodyPr/>
          <a:lstStyle/>
          <a:p>
            <a:fld id="{B5CEABB6-07DC-46E8-9B57-56EC44A396E5}" type="slidenum">
              <a:rPr lang="en-US" smtClean="0"/>
              <a:pPr/>
              <a:t>21</a:t>
            </a:fld>
            <a:endParaRPr lang="en-US" dirty="0"/>
          </a:p>
        </p:txBody>
      </p:sp>
      <p:pic>
        <p:nvPicPr>
          <p:cNvPr id="6" name="Content Placeholder 4">
            <a:extLst>
              <a:ext uri="{FF2B5EF4-FFF2-40B4-BE49-F238E27FC236}">
                <a16:creationId xmlns:a16="http://schemas.microsoft.com/office/drawing/2014/main" id="{346D3F27-90CB-E2EE-9045-2BEE338DB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0" y="3787534"/>
            <a:ext cx="5931136" cy="2404584"/>
          </a:xfrm>
          <a:prstGeom prst="rect">
            <a:avLst/>
          </a:prstGeom>
        </p:spPr>
      </p:pic>
      <p:pic>
        <p:nvPicPr>
          <p:cNvPr id="7" name="Picture 6">
            <a:extLst>
              <a:ext uri="{FF2B5EF4-FFF2-40B4-BE49-F238E27FC236}">
                <a16:creationId xmlns:a16="http://schemas.microsoft.com/office/drawing/2014/main" id="{205E56C7-6E9E-44DB-BBC7-D972B294983B}"/>
              </a:ext>
            </a:extLst>
          </p:cNvPr>
          <p:cNvPicPr>
            <a:picLocks noChangeAspect="1"/>
          </p:cNvPicPr>
          <p:nvPr/>
        </p:nvPicPr>
        <p:blipFill>
          <a:blip r:embed="rId3">
            <a:extLst>
              <a:ext uri="{28A0092B-C50C-407E-A947-70E740481C1C}">
                <a14:useLocalDpi xmlns:a14="http://schemas.microsoft.com/office/drawing/2010/main" val="0"/>
              </a:ext>
            </a:extLst>
          </a:blip>
          <a:srcRect l="4034" t="5165"/>
          <a:stretch/>
        </p:blipFill>
        <p:spPr>
          <a:xfrm>
            <a:off x="7640320" y="3841670"/>
            <a:ext cx="4358640" cy="2052319"/>
          </a:xfrm>
          <a:prstGeom prst="rect">
            <a:avLst/>
          </a:prstGeom>
        </p:spPr>
      </p:pic>
      <p:sp>
        <p:nvSpPr>
          <p:cNvPr id="4" name="TextBox 3">
            <a:extLst>
              <a:ext uri="{FF2B5EF4-FFF2-40B4-BE49-F238E27FC236}">
                <a16:creationId xmlns:a16="http://schemas.microsoft.com/office/drawing/2014/main" id="{A3BC1A82-4E1A-C5D4-5088-5A4E291FC2FC}"/>
              </a:ext>
            </a:extLst>
          </p:cNvPr>
          <p:cNvSpPr txBox="1"/>
          <p:nvPr/>
        </p:nvSpPr>
        <p:spPr>
          <a:xfrm>
            <a:off x="8961120" y="2468880"/>
            <a:ext cx="1676400" cy="1077218"/>
          </a:xfrm>
          <a:prstGeom prst="rect">
            <a:avLst/>
          </a:prstGeom>
          <a:noFill/>
        </p:spPr>
        <p:txBody>
          <a:bodyPr wrap="square" rtlCol="0">
            <a:spAutoFit/>
          </a:bodyPr>
          <a:lstStyle/>
          <a:p>
            <a:r>
              <a:rPr lang="en-IN" sz="3200" b="1" dirty="0"/>
              <a:t>OUTPUT</a:t>
            </a:r>
          </a:p>
          <a:p>
            <a:endParaRPr lang="en-IN" sz="3200" b="1" dirty="0"/>
          </a:p>
        </p:txBody>
      </p:sp>
      <p:pic>
        <p:nvPicPr>
          <p:cNvPr id="8" name="Picture 7" descr="A logo with a black background">
            <a:extLst>
              <a:ext uri="{FF2B5EF4-FFF2-40B4-BE49-F238E27FC236}">
                <a16:creationId xmlns:a16="http://schemas.microsoft.com/office/drawing/2014/main" id="{29E26B94-A921-468D-37E3-6BFDCDDE18B7}"/>
              </a:ext>
            </a:extLst>
          </p:cNvPr>
          <p:cNvPicPr>
            <a:picLocks noChangeAspect="1"/>
          </p:cNvPicPr>
          <p:nvPr/>
        </p:nvPicPr>
        <p:blipFill>
          <a:blip r:embed="rId4"/>
          <a:stretch>
            <a:fillRect/>
          </a:stretch>
        </p:blipFill>
        <p:spPr>
          <a:xfrm>
            <a:off x="0" y="99623"/>
            <a:ext cx="891990" cy="713177"/>
          </a:xfrm>
          <a:prstGeom prst="rect">
            <a:avLst/>
          </a:prstGeom>
        </p:spPr>
      </p:pic>
    </p:spTree>
    <p:extLst>
      <p:ext uri="{BB962C8B-B14F-4D97-AF65-F5344CB8AC3E}">
        <p14:creationId xmlns:p14="http://schemas.microsoft.com/office/powerpoint/2010/main" val="8561456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7C5FA-06A8-2BE3-9EFE-4936478F8571}"/>
              </a:ext>
            </a:extLst>
          </p:cNvPr>
          <p:cNvSpPr>
            <a:spLocks noGrp="1"/>
          </p:cNvSpPr>
          <p:nvPr>
            <p:ph type="title"/>
          </p:nvPr>
        </p:nvSpPr>
        <p:spPr>
          <a:xfrm>
            <a:off x="1545464" y="315533"/>
            <a:ext cx="4550535" cy="771587"/>
          </a:xfrm>
        </p:spPr>
        <p:txBody>
          <a:bodyPr/>
          <a:lstStyle/>
          <a:p>
            <a:r>
              <a:rPr lang="en-IN" b="1" dirty="0"/>
              <a:t>INSIGHTS</a:t>
            </a:r>
          </a:p>
        </p:txBody>
      </p:sp>
      <p:sp>
        <p:nvSpPr>
          <p:cNvPr id="4" name="Slide Number Placeholder 3">
            <a:extLst>
              <a:ext uri="{FF2B5EF4-FFF2-40B4-BE49-F238E27FC236}">
                <a16:creationId xmlns:a16="http://schemas.microsoft.com/office/drawing/2014/main" id="{6B00C6A4-2C4E-3C9E-8014-6BCEE65CC203}"/>
              </a:ext>
            </a:extLst>
          </p:cNvPr>
          <p:cNvSpPr>
            <a:spLocks noGrp="1"/>
          </p:cNvSpPr>
          <p:nvPr>
            <p:ph type="sldNum" sz="quarter" idx="4"/>
          </p:nvPr>
        </p:nvSpPr>
        <p:spPr/>
        <p:txBody>
          <a:bodyPr/>
          <a:lstStyle/>
          <a:p>
            <a:fld id="{B5CEABB6-07DC-46E8-9B57-56EC44A396E5}" type="slidenum">
              <a:rPr lang="en-US" smtClean="0"/>
              <a:pPr/>
              <a:t>22</a:t>
            </a:fld>
            <a:endParaRPr lang="en-US" dirty="0"/>
          </a:p>
        </p:txBody>
      </p:sp>
      <p:pic>
        <p:nvPicPr>
          <p:cNvPr id="6" name="Content Placeholder 4">
            <a:extLst>
              <a:ext uri="{FF2B5EF4-FFF2-40B4-BE49-F238E27FC236}">
                <a16:creationId xmlns:a16="http://schemas.microsoft.com/office/drawing/2014/main" id="{93EF57A8-9B49-1798-9189-B16DA5F100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8601" y="1940686"/>
            <a:ext cx="2143125" cy="2143125"/>
          </a:xfrm>
          <a:prstGeom prst="rect">
            <a:avLst/>
          </a:prstGeom>
          <a:ln w="28575">
            <a:solidFill>
              <a:schemeClr val="tx1"/>
            </a:solidFill>
          </a:ln>
        </p:spPr>
      </p:pic>
      <p:pic>
        <p:nvPicPr>
          <p:cNvPr id="7" name="Picture 6">
            <a:extLst>
              <a:ext uri="{FF2B5EF4-FFF2-40B4-BE49-F238E27FC236}">
                <a16:creationId xmlns:a16="http://schemas.microsoft.com/office/drawing/2014/main" id="{EB30CF4F-10F7-E48E-FCAB-EAC5F54A0944}"/>
              </a:ext>
            </a:extLst>
          </p:cNvPr>
          <p:cNvPicPr>
            <a:picLocks noChangeAspect="1"/>
          </p:cNvPicPr>
          <p:nvPr/>
        </p:nvPicPr>
        <p:blipFill>
          <a:blip r:embed="rId3">
            <a:extLst>
              <a:ext uri="{28A0092B-C50C-407E-A947-70E740481C1C}">
                <a14:useLocalDpi xmlns:a14="http://schemas.microsoft.com/office/drawing/2010/main" val="0"/>
              </a:ext>
            </a:extLst>
          </a:blip>
          <a:srcRect l="454" t="-13557" r="-454" b="5159"/>
          <a:stretch/>
        </p:blipFill>
        <p:spPr>
          <a:xfrm>
            <a:off x="7782509" y="1864486"/>
            <a:ext cx="2057400" cy="2219325"/>
          </a:xfrm>
          <a:prstGeom prst="rect">
            <a:avLst/>
          </a:prstGeom>
          <a:ln w="28575">
            <a:solidFill>
              <a:schemeClr val="tx1"/>
            </a:solidFill>
          </a:ln>
        </p:spPr>
      </p:pic>
      <p:sp>
        <p:nvSpPr>
          <p:cNvPr id="9" name="TextBox 8">
            <a:extLst>
              <a:ext uri="{FF2B5EF4-FFF2-40B4-BE49-F238E27FC236}">
                <a16:creationId xmlns:a16="http://schemas.microsoft.com/office/drawing/2014/main" id="{67423CC3-F9D1-17C7-9733-8524D00D325D}"/>
              </a:ext>
            </a:extLst>
          </p:cNvPr>
          <p:cNvSpPr txBox="1"/>
          <p:nvPr/>
        </p:nvSpPr>
        <p:spPr>
          <a:xfrm>
            <a:off x="1686509" y="4308455"/>
            <a:ext cx="3799891" cy="1015663"/>
          </a:xfrm>
          <a:prstGeom prst="rect">
            <a:avLst/>
          </a:prstGeom>
          <a:noFill/>
        </p:spPr>
        <p:txBody>
          <a:bodyPr wrap="square">
            <a:spAutoFit/>
          </a:bodyPr>
          <a:lstStyle/>
          <a:p>
            <a:r>
              <a:rPr lang="en-IN" sz="2000" dirty="0">
                <a:latin typeface="Segoe UI" panose="020B0502040204020203" pitchFamily="34" charset="0"/>
                <a:cs typeface="Segoe UI" panose="020B0502040204020203" pitchFamily="34" charset="0"/>
              </a:rPr>
              <a:t>AQ Home Allin 1 Gen 2 (Plus 3)</a:t>
            </a:r>
          </a:p>
          <a:p>
            <a:r>
              <a:rPr lang="en-IN" sz="2000" dirty="0">
                <a:latin typeface="Segoe UI" panose="020B0502040204020203" pitchFamily="34" charset="0"/>
                <a:cs typeface="Segoe UI" panose="020B0502040204020203" pitchFamily="34" charset="0"/>
              </a:rPr>
              <a:t>Category : Personal Desktop</a:t>
            </a:r>
          </a:p>
          <a:p>
            <a:r>
              <a:rPr lang="en-IN" sz="2000" dirty="0">
                <a:latin typeface="Segoe UI" panose="020B0502040204020203" pitchFamily="34" charset="0"/>
                <a:cs typeface="Segoe UI" panose="020B0502040204020203" pitchFamily="34" charset="0"/>
              </a:rPr>
              <a:t>Cost:    $ 240.5364</a:t>
            </a:r>
          </a:p>
        </p:txBody>
      </p:sp>
      <p:sp>
        <p:nvSpPr>
          <p:cNvPr id="11" name="TextBox 10">
            <a:extLst>
              <a:ext uri="{FF2B5EF4-FFF2-40B4-BE49-F238E27FC236}">
                <a16:creationId xmlns:a16="http://schemas.microsoft.com/office/drawing/2014/main" id="{BF71F19C-7FCD-53A3-B6F0-9EE2A5F8FB76}"/>
              </a:ext>
            </a:extLst>
          </p:cNvPr>
          <p:cNvSpPr txBox="1"/>
          <p:nvPr/>
        </p:nvSpPr>
        <p:spPr>
          <a:xfrm>
            <a:off x="7071360" y="4354621"/>
            <a:ext cx="4348480" cy="1015663"/>
          </a:xfrm>
          <a:prstGeom prst="rect">
            <a:avLst/>
          </a:prstGeom>
          <a:noFill/>
        </p:spPr>
        <p:txBody>
          <a:bodyPr wrap="square">
            <a:spAutoFit/>
          </a:bodyPr>
          <a:lstStyle/>
          <a:p>
            <a:r>
              <a:rPr lang="en-IN" sz="2000" dirty="0">
                <a:latin typeface="Segoe UI" panose="020B0502040204020203" pitchFamily="34" charset="0"/>
                <a:cs typeface="Segoe UI" panose="020B0502040204020203" pitchFamily="34" charset="0"/>
              </a:rPr>
              <a:t>AQ Mater Wired  x1 Ms (Standard 1)</a:t>
            </a:r>
          </a:p>
          <a:p>
            <a:r>
              <a:rPr lang="en-IN" sz="2000" dirty="0">
                <a:latin typeface="Segoe UI" panose="020B0502040204020203" pitchFamily="34" charset="0"/>
                <a:cs typeface="Segoe UI" panose="020B0502040204020203" pitchFamily="34" charset="0"/>
              </a:rPr>
              <a:t>Category: Mouse</a:t>
            </a:r>
          </a:p>
          <a:p>
            <a:r>
              <a:rPr lang="en-IN" sz="2000" dirty="0">
                <a:latin typeface="Segoe UI" panose="020B0502040204020203" pitchFamily="34" charset="0"/>
                <a:cs typeface="Segoe UI" panose="020B0502040204020203" pitchFamily="34" charset="0"/>
              </a:rPr>
              <a:t>Cost: $0.89</a:t>
            </a:r>
          </a:p>
        </p:txBody>
      </p:sp>
      <p:pic>
        <p:nvPicPr>
          <p:cNvPr id="3" name="Picture 2" descr="A logo with a black background">
            <a:extLst>
              <a:ext uri="{FF2B5EF4-FFF2-40B4-BE49-F238E27FC236}">
                <a16:creationId xmlns:a16="http://schemas.microsoft.com/office/drawing/2014/main" id="{DA32FEC5-B88B-98F0-8156-B6C122FDAE76}"/>
              </a:ext>
            </a:extLst>
          </p:cNvPr>
          <p:cNvPicPr>
            <a:picLocks noChangeAspect="1"/>
          </p:cNvPicPr>
          <p:nvPr/>
        </p:nvPicPr>
        <p:blipFill>
          <a:blip r:embed="rId4"/>
          <a:stretch>
            <a:fillRect/>
          </a:stretch>
        </p:blipFill>
        <p:spPr>
          <a:xfrm>
            <a:off x="0" y="79241"/>
            <a:ext cx="914400" cy="771587"/>
          </a:xfrm>
          <a:prstGeom prst="rect">
            <a:avLst/>
          </a:prstGeom>
        </p:spPr>
      </p:pic>
    </p:spTree>
    <p:extLst>
      <p:ext uri="{BB962C8B-B14F-4D97-AF65-F5344CB8AC3E}">
        <p14:creationId xmlns:p14="http://schemas.microsoft.com/office/powerpoint/2010/main" val="1232597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15B1A-583F-B0A0-78F1-BE65E53779E8}"/>
              </a:ext>
            </a:extLst>
          </p:cNvPr>
          <p:cNvSpPr>
            <a:spLocks noGrp="1"/>
          </p:cNvSpPr>
          <p:nvPr>
            <p:ph type="title"/>
          </p:nvPr>
        </p:nvSpPr>
        <p:spPr>
          <a:xfrm>
            <a:off x="1107440" y="434225"/>
            <a:ext cx="4358640" cy="1038975"/>
          </a:xfrm>
        </p:spPr>
        <p:txBody>
          <a:bodyPr/>
          <a:lstStyle/>
          <a:p>
            <a:r>
              <a:rPr lang="en-IN" b="1" dirty="0"/>
              <a:t>REQUEST 6:</a:t>
            </a:r>
            <a:br>
              <a:rPr lang="en-IN" dirty="0"/>
            </a:br>
            <a:endParaRPr lang="en-IN" dirty="0"/>
          </a:p>
        </p:txBody>
      </p:sp>
      <p:sp>
        <p:nvSpPr>
          <p:cNvPr id="3" name="Content Placeholder 2">
            <a:extLst>
              <a:ext uri="{FF2B5EF4-FFF2-40B4-BE49-F238E27FC236}">
                <a16:creationId xmlns:a16="http://schemas.microsoft.com/office/drawing/2014/main" id="{5E17B238-86B9-540A-E315-16AD8FA370A7}"/>
              </a:ext>
            </a:extLst>
          </p:cNvPr>
          <p:cNvSpPr>
            <a:spLocks noGrp="1"/>
          </p:cNvSpPr>
          <p:nvPr>
            <p:ph sz="quarter" idx="10"/>
          </p:nvPr>
        </p:nvSpPr>
        <p:spPr>
          <a:xfrm>
            <a:off x="1107440" y="1117600"/>
            <a:ext cx="10485120" cy="1798320"/>
          </a:xfrm>
        </p:spPr>
        <p:txBody>
          <a:bodyPr>
            <a:noAutofit/>
          </a:bodyPr>
          <a:lstStyle/>
          <a:p>
            <a:r>
              <a:rPr lang="en-US" dirty="0">
                <a:latin typeface="Segoe UI" panose="020B0502040204020203" pitchFamily="34" charset="0"/>
                <a:cs typeface="Segoe UI" panose="020B0502040204020203" pitchFamily="34" charset="0"/>
              </a:rPr>
              <a:t>Generate a report which contains the top 5 customers who received an average high </a:t>
            </a:r>
            <a:r>
              <a:rPr lang="en-US" dirty="0" err="1">
                <a:latin typeface="Segoe UI" panose="020B0502040204020203" pitchFamily="34" charset="0"/>
                <a:cs typeface="Segoe UI" panose="020B0502040204020203" pitchFamily="34" charset="0"/>
              </a:rPr>
              <a:t>pre_invoice_discount_pct</a:t>
            </a:r>
            <a:r>
              <a:rPr lang="en-US" dirty="0">
                <a:latin typeface="Segoe UI" panose="020B0502040204020203" pitchFamily="34" charset="0"/>
                <a:cs typeface="Segoe UI" panose="020B0502040204020203" pitchFamily="34" charset="0"/>
              </a:rPr>
              <a:t> for the fiscal year 2021 and in the</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Indian market. The final output contains these fields:</a:t>
            </a:r>
            <a:br>
              <a:rPr lang="en-US" dirty="0">
                <a:latin typeface="Segoe UI" panose="020B0502040204020203" pitchFamily="34" charset="0"/>
                <a:cs typeface="Segoe UI" panose="020B0502040204020203" pitchFamily="34" charset="0"/>
              </a:rPr>
            </a:br>
            <a:r>
              <a:rPr lang="en-US" dirty="0" err="1">
                <a:latin typeface="Segoe UI" panose="020B0502040204020203" pitchFamily="34" charset="0"/>
                <a:cs typeface="Segoe UI" panose="020B0502040204020203" pitchFamily="34" charset="0"/>
              </a:rPr>
              <a:t>customer_code</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customer</a:t>
            </a:r>
            <a:br>
              <a:rPr lang="en-US" dirty="0">
                <a:latin typeface="Segoe UI" panose="020B0502040204020203" pitchFamily="34" charset="0"/>
                <a:cs typeface="Segoe UI" panose="020B0502040204020203" pitchFamily="34" charset="0"/>
              </a:rPr>
            </a:br>
            <a:r>
              <a:rPr lang="en-US" dirty="0" err="1">
                <a:latin typeface="Segoe UI" panose="020B0502040204020203" pitchFamily="34" charset="0"/>
                <a:cs typeface="Segoe UI" panose="020B0502040204020203" pitchFamily="34" charset="0"/>
              </a:rPr>
              <a:t>average_discount_percentage</a:t>
            </a:r>
            <a:br>
              <a:rPr lang="en-US" sz="1800" dirty="0">
                <a:latin typeface="Segoe UI" panose="020B0502040204020203" pitchFamily="34" charset="0"/>
                <a:cs typeface="Segoe UI" panose="020B0502040204020203" pitchFamily="34" charset="0"/>
              </a:rPr>
            </a:br>
            <a:endParaRPr lang="en-IN" sz="1800" dirty="0">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F9488840-1A9B-AC98-F5DB-397A41457932}"/>
              </a:ext>
            </a:extLst>
          </p:cNvPr>
          <p:cNvSpPr>
            <a:spLocks noGrp="1"/>
          </p:cNvSpPr>
          <p:nvPr>
            <p:ph type="sldNum" sz="quarter" idx="4"/>
          </p:nvPr>
        </p:nvSpPr>
        <p:spPr/>
        <p:txBody>
          <a:bodyPr/>
          <a:lstStyle/>
          <a:p>
            <a:fld id="{B5CEABB6-07DC-46E8-9B57-56EC44A396E5}" type="slidenum">
              <a:rPr lang="en-US" smtClean="0"/>
              <a:pPr/>
              <a:t>23</a:t>
            </a:fld>
            <a:endParaRPr lang="en-US" dirty="0"/>
          </a:p>
        </p:txBody>
      </p:sp>
      <p:pic>
        <p:nvPicPr>
          <p:cNvPr id="6" name="Content Placeholder 7">
            <a:extLst>
              <a:ext uri="{FF2B5EF4-FFF2-40B4-BE49-F238E27FC236}">
                <a16:creationId xmlns:a16="http://schemas.microsoft.com/office/drawing/2014/main" id="{581A0ACD-0ACB-073D-6EE5-A42BDB05B9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3715294"/>
            <a:ext cx="6447453" cy="2827174"/>
          </a:xfrm>
          <a:prstGeom prst="rect">
            <a:avLst/>
          </a:prstGeom>
        </p:spPr>
      </p:pic>
      <p:pic>
        <p:nvPicPr>
          <p:cNvPr id="8" name="Picture 7">
            <a:extLst>
              <a:ext uri="{FF2B5EF4-FFF2-40B4-BE49-F238E27FC236}">
                <a16:creationId xmlns:a16="http://schemas.microsoft.com/office/drawing/2014/main" id="{22364310-9119-53D7-45EF-06D47A919290}"/>
              </a:ext>
            </a:extLst>
          </p:cNvPr>
          <p:cNvPicPr>
            <a:picLocks noChangeAspect="1"/>
          </p:cNvPicPr>
          <p:nvPr/>
        </p:nvPicPr>
        <p:blipFill>
          <a:blip r:embed="rId3">
            <a:extLst>
              <a:ext uri="{28A0092B-C50C-407E-A947-70E740481C1C}">
                <a14:useLocalDpi xmlns:a14="http://schemas.microsoft.com/office/drawing/2010/main" val="0"/>
              </a:ext>
            </a:extLst>
          </a:blip>
          <a:srcRect t="28375"/>
          <a:stretch/>
        </p:blipFill>
        <p:spPr>
          <a:xfrm>
            <a:off x="7938827" y="3996041"/>
            <a:ext cx="3928053" cy="2265679"/>
          </a:xfrm>
          <a:prstGeom prst="rect">
            <a:avLst/>
          </a:prstGeom>
        </p:spPr>
      </p:pic>
      <p:sp>
        <p:nvSpPr>
          <p:cNvPr id="7" name="TextBox 6">
            <a:extLst>
              <a:ext uri="{FF2B5EF4-FFF2-40B4-BE49-F238E27FC236}">
                <a16:creationId xmlns:a16="http://schemas.microsoft.com/office/drawing/2014/main" id="{6AE44745-5B09-42E0-02AA-65A99A9538D4}"/>
              </a:ext>
            </a:extLst>
          </p:cNvPr>
          <p:cNvSpPr txBox="1"/>
          <p:nvPr/>
        </p:nvSpPr>
        <p:spPr>
          <a:xfrm>
            <a:off x="8402320" y="2722880"/>
            <a:ext cx="2316480" cy="599440"/>
          </a:xfrm>
          <a:prstGeom prst="rect">
            <a:avLst/>
          </a:prstGeom>
          <a:noFill/>
        </p:spPr>
        <p:txBody>
          <a:bodyPr wrap="square" rtlCol="0">
            <a:spAutoFit/>
          </a:bodyPr>
          <a:lstStyle/>
          <a:p>
            <a:r>
              <a:rPr lang="en-IN" sz="3200" b="1" dirty="0"/>
              <a:t>OUTPUT</a:t>
            </a:r>
          </a:p>
        </p:txBody>
      </p:sp>
      <p:pic>
        <p:nvPicPr>
          <p:cNvPr id="9" name="Picture 8" descr="A logo with a black background">
            <a:extLst>
              <a:ext uri="{FF2B5EF4-FFF2-40B4-BE49-F238E27FC236}">
                <a16:creationId xmlns:a16="http://schemas.microsoft.com/office/drawing/2014/main" id="{AB5CF318-85E1-B0EE-8E55-2FC54BCFB4AF}"/>
              </a:ext>
            </a:extLst>
          </p:cNvPr>
          <p:cNvPicPr>
            <a:picLocks noChangeAspect="1"/>
          </p:cNvPicPr>
          <p:nvPr/>
        </p:nvPicPr>
        <p:blipFill>
          <a:blip r:embed="rId4"/>
          <a:stretch>
            <a:fillRect/>
          </a:stretch>
        </p:blipFill>
        <p:spPr>
          <a:xfrm>
            <a:off x="0" y="-71707"/>
            <a:ext cx="853440" cy="863673"/>
          </a:xfrm>
          <a:prstGeom prst="rect">
            <a:avLst/>
          </a:prstGeom>
        </p:spPr>
      </p:pic>
    </p:spTree>
    <p:extLst>
      <p:ext uri="{BB962C8B-B14F-4D97-AF65-F5344CB8AC3E}">
        <p14:creationId xmlns:p14="http://schemas.microsoft.com/office/powerpoint/2010/main" val="14347682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2AD49-2F06-C024-62A2-B907D34BFDC8}"/>
              </a:ext>
            </a:extLst>
          </p:cNvPr>
          <p:cNvSpPr>
            <a:spLocks noGrp="1"/>
          </p:cNvSpPr>
          <p:nvPr>
            <p:ph type="title"/>
          </p:nvPr>
        </p:nvSpPr>
        <p:spPr>
          <a:xfrm>
            <a:off x="1107440" y="315533"/>
            <a:ext cx="2082800" cy="842707"/>
          </a:xfrm>
        </p:spPr>
        <p:txBody>
          <a:bodyPr/>
          <a:lstStyle/>
          <a:p>
            <a:r>
              <a:rPr lang="en-IN" b="1" dirty="0"/>
              <a:t>INSIGHTS</a:t>
            </a:r>
          </a:p>
        </p:txBody>
      </p:sp>
      <p:sp>
        <p:nvSpPr>
          <p:cNvPr id="3" name="Content Placeholder 2">
            <a:extLst>
              <a:ext uri="{FF2B5EF4-FFF2-40B4-BE49-F238E27FC236}">
                <a16:creationId xmlns:a16="http://schemas.microsoft.com/office/drawing/2014/main" id="{407694E4-B5DA-41F3-35FF-062ECC099BC3}"/>
              </a:ext>
            </a:extLst>
          </p:cNvPr>
          <p:cNvSpPr>
            <a:spLocks noGrp="1"/>
          </p:cNvSpPr>
          <p:nvPr>
            <p:ph sz="quarter" idx="10"/>
          </p:nvPr>
        </p:nvSpPr>
        <p:spPr>
          <a:xfrm>
            <a:off x="1107440" y="1341120"/>
            <a:ext cx="3850640" cy="4632643"/>
          </a:xfrm>
        </p:spPr>
        <p:txBody>
          <a:bodyPr/>
          <a:lstStyle/>
          <a:p>
            <a:r>
              <a:rPr lang="en-US" sz="2400" dirty="0">
                <a:solidFill>
                  <a:srgbClr val="FF0000"/>
                </a:solidFill>
                <a:latin typeface="Segoe UI" panose="020B0502040204020203" pitchFamily="34" charset="0"/>
                <a:cs typeface="Segoe UI" panose="020B0502040204020203" pitchFamily="34" charset="0"/>
              </a:rPr>
              <a:t>Flipkart, </a:t>
            </a:r>
            <a:r>
              <a:rPr lang="en-US" sz="2400" dirty="0" err="1">
                <a:solidFill>
                  <a:srgbClr val="FF0000"/>
                </a:solidFill>
                <a:latin typeface="Segoe UI" panose="020B0502040204020203" pitchFamily="34" charset="0"/>
                <a:cs typeface="Segoe UI" panose="020B0502040204020203" pitchFamily="34" charset="0"/>
              </a:rPr>
              <a:t>Viveks</a:t>
            </a:r>
            <a:r>
              <a:rPr lang="en-US" sz="2400" dirty="0">
                <a:solidFill>
                  <a:srgbClr val="FF0000"/>
                </a:solidFill>
                <a:latin typeface="Segoe UI" panose="020B0502040204020203" pitchFamily="34" charset="0"/>
                <a:cs typeface="Segoe UI" panose="020B0502040204020203" pitchFamily="34" charset="0"/>
              </a:rPr>
              <a:t>, Ezone, Croma </a:t>
            </a:r>
            <a:r>
              <a:rPr lang="en-US" sz="2400" dirty="0">
                <a:latin typeface="Segoe UI" panose="020B0502040204020203" pitchFamily="34" charset="0"/>
                <a:cs typeface="Segoe UI" panose="020B0502040204020203" pitchFamily="34" charset="0"/>
              </a:rPr>
              <a:t>&amp;</a:t>
            </a:r>
            <a:r>
              <a:rPr lang="en-US" sz="2400" dirty="0">
                <a:solidFill>
                  <a:srgbClr val="FF0000"/>
                </a:solidFill>
                <a:latin typeface="Segoe UI" panose="020B0502040204020203" pitchFamily="34" charset="0"/>
                <a:cs typeface="Segoe UI" panose="020B0502040204020203" pitchFamily="34" charset="0"/>
              </a:rPr>
              <a:t> Amazon</a:t>
            </a:r>
            <a:r>
              <a:rPr lang="en-US" sz="2400" dirty="0">
                <a:latin typeface="Segoe UI" panose="020B0502040204020203" pitchFamily="34" charset="0"/>
                <a:cs typeface="Segoe UI" panose="020B0502040204020203" pitchFamily="34" charset="0"/>
              </a:rPr>
              <a:t> are the top 5 customers who have the highest average discount percentage on their orders, ranging between </a:t>
            </a:r>
            <a:r>
              <a:rPr lang="en-US" sz="2400" dirty="0">
                <a:solidFill>
                  <a:srgbClr val="FF0000"/>
                </a:solidFill>
                <a:latin typeface="Segoe UI" panose="020B0502040204020203" pitchFamily="34" charset="0"/>
                <a:cs typeface="Segoe UI" panose="020B0502040204020203" pitchFamily="34" charset="0"/>
              </a:rPr>
              <a:t>29.33% - 30.83%.</a:t>
            </a:r>
            <a:endParaRPr lang="en-IN" sz="2400" dirty="0">
              <a:solidFill>
                <a:srgbClr val="FF0000"/>
              </a:solidFill>
              <a:latin typeface="Segoe UI" panose="020B0502040204020203" pitchFamily="34" charset="0"/>
              <a:cs typeface="Segoe UI" panose="020B0502040204020203" pitchFamily="34" charset="0"/>
            </a:endParaRPr>
          </a:p>
          <a:p>
            <a:endParaRPr lang="en-IN" dirty="0"/>
          </a:p>
        </p:txBody>
      </p:sp>
      <p:sp>
        <p:nvSpPr>
          <p:cNvPr id="4" name="Slide Number Placeholder 3">
            <a:extLst>
              <a:ext uri="{FF2B5EF4-FFF2-40B4-BE49-F238E27FC236}">
                <a16:creationId xmlns:a16="http://schemas.microsoft.com/office/drawing/2014/main" id="{1EC62111-37F3-2978-B76C-4504E0392515}"/>
              </a:ext>
            </a:extLst>
          </p:cNvPr>
          <p:cNvSpPr>
            <a:spLocks noGrp="1"/>
          </p:cNvSpPr>
          <p:nvPr>
            <p:ph type="sldNum" sz="quarter" idx="4"/>
          </p:nvPr>
        </p:nvSpPr>
        <p:spPr/>
        <p:txBody>
          <a:bodyPr/>
          <a:lstStyle/>
          <a:p>
            <a:fld id="{B5CEABB6-07DC-46E8-9B57-56EC44A396E5}" type="slidenum">
              <a:rPr lang="en-US" smtClean="0"/>
              <a:pPr/>
              <a:t>24</a:t>
            </a:fld>
            <a:endParaRPr lang="en-US" dirty="0"/>
          </a:p>
        </p:txBody>
      </p:sp>
      <p:pic>
        <p:nvPicPr>
          <p:cNvPr id="6" name="Picture 5" descr="A chart of different colored rectangular shapes">
            <a:extLst>
              <a:ext uri="{FF2B5EF4-FFF2-40B4-BE49-F238E27FC236}">
                <a16:creationId xmlns:a16="http://schemas.microsoft.com/office/drawing/2014/main" id="{94B61D4E-7AEE-D1D2-5FF3-43E0F75AD48D}"/>
              </a:ext>
            </a:extLst>
          </p:cNvPr>
          <p:cNvPicPr>
            <a:picLocks noChangeAspect="1"/>
          </p:cNvPicPr>
          <p:nvPr/>
        </p:nvPicPr>
        <p:blipFill>
          <a:blip r:embed="rId2"/>
          <a:stretch>
            <a:fillRect/>
          </a:stretch>
        </p:blipFill>
        <p:spPr>
          <a:xfrm>
            <a:off x="5318486" y="1158240"/>
            <a:ext cx="6477274" cy="4815523"/>
          </a:xfrm>
          <a:prstGeom prst="rect">
            <a:avLst/>
          </a:prstGeom>
          <a:ln w="28575">
            <a:solidFill>
              <a:schemeClr val="tx1"/>
            </a:solidFill>
          </a:ln>
        </p:spPr>
      </p:pic>
      <p:pic>
        <p:nvPicPr>
          <p:cNvPr id="5" name="Picture 4" descr="A logo with a black background">
            <a:extLst>
              <a:ext uri="{FF2B5EF4-FFF2-40B4-BE49-F238E27FC236}">
                <a16:creationId xmlns:a16="http://schemas.microsoft.com/office/drawing/2014/main" id="{C2A18F31-9B22-31E8-EDE8-9F41A53C3EC4}"/>
              </a:ext>
            </a:extLst>
          </p:cNvPr>
          <p:cNvPicPr>
            <a:picLocks noChangeAspect="1"/>
          </p:cNvPicPr>
          <p:nvPr/>
        </p:nvPicPr>
        <p:blipFill>
          <a:blip r:embed="rId3"/>
          <a:stretch>
            <a:fillRect/>
          </a:stretch>
        </p:blipFill>
        <p:spPr>
          <a:xfrm>
            <a:off x="0" y="20565"/>
            <a:ext cx="914400" cy="731276"/>
          </a:xfrm>
          <a:prstGeom prst="rect">
            <a:avLst/>
          </a:prstGeom>
        </p:spPr>
      </p:pic>
    </p:spTree>
    <p:extLst>
      <p:ext uri="{BB962C8B-B14F-4D97-AF65-F5344CB8AC3E}">
        <p14:creationId xmlns:p14="http://schemas.microsoft.com/office/powerpoint/2010/main" val="5535291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53D8E-28FB-6BC8-A512-C7F0E4561A1C}"/>
              </a:ext>
            </a:extLst>
          </p:cNvPr>
          <p:cNvSpPr>
            <a:spLocks noGrp="1"/>
          </p:cNvSpPr>
          <p:nvPr>
            <p:ph type="title"/>
          </p:nvPr>
        </p:nvSpPr>
        <p:spPr>
          <a:xfrm>
            <a:off x="1056640" y="142241"/>
            <a:ext cx="3251200" cy="811795"/>
          </a:xfrm>
        </p:spPr>
        <p:txBody>
          <a:bodyPr/>
          <a:lstStyle/>
          <a:p>
            <a:r>
              <a:rPr lang="en-IN" b="1" dirty="0"/>
              <a:t>REQUEST 7:</a:t>
            </a:r>
          </a:p>
        </p:txBody>
      </p:sp>
      <p:sp>
        <p:nvSpPr>
          <p:cNvPr id="3" name="Content Placeholder 2">
            <a:extLst>
              <a:ext uri="{FF2B5EF4-FFF2-40B4-BE49-F238E27FC236}">
                <a16:creationId xmlns:a16="http://schemas.microsoft.com/office/drawing/2014/main" id="{C93FEAC0-E2D8-C8AF-2319-F1E94857A01A}"/>
              </a:ext>
            </a:extLst>
          </p:cNvPr>
          <p:cNvSpPr>
            <a:spLocks noGrp="1"/>
          </p:cNvSpPr>
          <p:nvPr>
            <p:ph sz="quarter" idx="10"/>
          </p:nvPr>
        </p:nvSpPr>
        <p:spPr>
          <a:xfrm>
            <a:off x="985520" y="954036"/>
            <a:ext cx="6776720" cy="2043164"/>
          </a:xfrm>
        </p:spPr>
        <p:txBody>
          <a:bodyPr>
            <a:noAutofit/>
          </a:bodyPr>
          <a:lstStyle/>
          <a:p>
            <a:r>
              <a:rPr lang="en-US" sz="1800" dirty="0">
                <a:latin typeface="Segoe UI" panose="020B0502040204020203" pitchFamily="34" charset="0"/>
                <a:cs typeface="Segoe UI" panose="020B0502040204020203" pitchFamily="34" charset="0"/>
              </a:rPr>
              <a:t>Get the complete report of the Gross sales amount for the customer “</a:t>
            </a:r>
            <a:r>
              <a:rPr lang="en-US" sz="1800" dirty="0" err="1">
                <a:latin typeface="Segoe UI" panose="020B0502040204020203" pitchFamily="34" charset="0"/>
                <a:cs typeface="Segoe UI" panose="020B0502040204020203" pitchFamily="34" charset="0"/>
              </a:rPr>
              <a:t>Atliq</a:t>
            </a:r>
            <a:r>
              <a:rPr lang="en-US" sz="1800" dirty="0">
                <a:latin typeface="Segoe UI" panose="020B0502040204020203" pitchFamily="34" charset="0"/>
                <a:cs typeface="Segoe UI" panose="020B0502040204020203" pitchFamily="34" charset="0"/>
              </a:rPr>
              <a:t> Exclusive” for each month. This analysis helps to get an idea of low and high-performing months and take strategic decisions. The final report contains these columns:</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Month</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Year</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Gross sales Amount</a:t>
            </a:r>
            <a:endParaRPr lang="en-IN" sz="1800" dirty="0">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055DA9FB-EF2B-4CF0-89F1-199991BFBA67}"/>
              </a:ext>
            </a:extLst>
          </p:cNvPr>
          <p:cNvSpPr>
            <a:spLocks noGrp="1"/>
          </p:cNvSpPr>
          <p:nvPr>
            <p:ph type="sldNum" sz="quarter" idx="4"/>
          </p:nvPr>
        </p:nvSpPr>
        <p:spPr/>
        <p:txBody>
          <a:bodyPr/>
          <a:lstStyle/>
          <a:p>
            <a:fld id="{B5CEABB6-07DC-46E8-9B57-56EC44A396E5}" type="slidenum">
              <a:rPr lang="en-US" smtClean="0"/>
              <a:pPr/>
              <a:t>25</a:t>
            </a:fld>
            <a:endParaRPr lang="en-US" dirty="0"/>
          </a:p>
        </p:txBody>
      </p:sp>
      <p:sp>
        <p:nvSpPr>
          <p:cNvPr id="4" name="TextBox 3">
            <a:extLst>
              <a:ext uri="{FF2B5EF4-FFF2-40B4-BE49-F238E27FC236}">
                <a16:creationId xmlns:a16="http://schemas.microsoft.com/office/drawing/2014/main" id="{DC02C7EC-DBA6-8F1F-2FE8-7B122050CC20}"/>
              </a:ext>
            </a:extLst>
          </p:cNvPr>
          <p:cNvSpPr txBox="1"/>
          <p:nvPr/>
        </p:nvSpPr>
        <p:spPr>
          <a:xfrm>
            <a:off x="9022080" y="1036320"/>
            <a:ext cx="1838960" cy="584775"/>
          </a:xfrm>
          <a:prstGeom prst="rect">
            <a:avLst/>
          </a:prstGeom>
          <a:noFill/>
        </p:spPr>
        <p:txBody>
          <a:bodyPr wrap="square" rtlCol="0">
            <a:spAutoFit/>
          </a:bodyPr>
          <a:lstStyle/>
          <a:p>
            <a:r>
              <a:rPr lang="en-IN" sz="3200" b="1" dirty="0"/>
              <a:t>OUTPUT</a:t>
            </a:r>
          </a:p>
        </p:txBody>
      </p:sp>
      <p:pic>
        <p:nvPicPr>
          <p:cNvPr id="6" name="Picture 5" descr="A logo with a black background">
            <a:extLst>
              <a:ext uri="{FF2B5EF4-FFF2-40B4-BE49-F238E27FC236}">
                <a16:creationId xmlns:a16="http://schemas.microsoft.com/office/drawing/2014/main" id="{594CD78C-E981-F99F-51CF-71363844996F}"/>
              </a:ext>
            </a:extLst>
          </p:cNvPr>
          <p:cNvPicPr>
            <a:picLocks noChangeAspect="1"/>
          </p:cNvPicPr>
          <p:nvPr/>
        </p:nvPicPr>
        <p:blipFill>
          <a:blip r:embed="rId2"/>
          <a:stretch>
            <a:fillRect/>
          </a:stretch>
        </p:blipFill>
        <p:spPr>
          <a:xfrm>
            <a:off x="0" y="1"/>
            <a:ext cx="763813" cy="721360"/>
          </a:xfrm>
          <a:prstGeom prst="rect">
            <a:avLst/>
          </a:prstGeom>
        </p:spPr>
      </p:pic>
      <p:pic>
        <p:nvPicPr>
          <p:cNvPr id="17" name="Picture 16" descr="A screenshot of a data">
            <a:extLst>
              <a:ext uri="{FF2B5EF4-FFF2-40B4-BE49-F238E27FC236}">
                <a16:creationId xmlns:a16="http://schemas.microsoft.com/office/drawing/2014/main" id="{BACD1373-5CAF-6576-CF7D-EAFB809A560B}"/>
              </a:ext>
            </a:extLst>
          </p:cNvPr>
          <p:cNvPicPr>
            <a:picLocks noChangeAspect="1"/>
          </p:cNvPicPr>
          <p:nvPr/>
        </p:nvPicPr>
        <p:blipFill>
          <a:blip r:embed="rId3"/>
          <a:stretch>
            <a:fillRect/>
          </a:stretch>
        </p:blipFill>
        <p:spPr>
          <a:xfrm>
            <a:off x="8138877" y="1621095"/>
            <a:ext cx="3525520" cy="2992622"/>
          </a:xfrm>
          <a:prstGeom prst="rect">
            <a:avLst/>
          </a:prstGeom>
        </p:spPr>
      </p:pic>
      <p:pic>
        <p:nvPicPr>
          <p:cNvPr id="19" name="Picture 18" descr="A table with numbers and numbers">
            <a:extLst>
              <a:ext uri="{FF2B5EF4-FFF2-40B4-BE49-F238E27FC236}">
                <a16:creationId xmlns:a16="http://schemas.microsoft.com/office/drawing/2014/main" id="{34E7E78C-7DD5-937E-4A2E-333DFF0296B6}"/>
              </a:ext>
            </a:extLst>
          </p:cNvPr>
          <p:cNvPicPr>
            <a:picLocks noChangeAspect="1"/>
          </p:cNvPicPr>
          <p:nvPr/>
        </p:nvPicPr>
        <p:blipFill>
          <a:blip r:embed="rId4"/>
          <a:stretch>
            <a:fillRect/>
          </a:stretch>
        </p:blipFill>
        <p:spPr>
          <a:xfrm>
            <a:off x="8103675" y="4603506"/>
            <a:ext cx="3560722" cy="2254494"/>
          </a:xfrm>
          <a:prstGeom prst="rect">
            <a:avLst/>
          </a:prstGeom>
        </p:spPr>
      </p:pic>
      <p:pic>
        <p:nvPicPr>
          <p:cNvPr id="21" name="Picture 20" descr="A computer screen shot of a code">
            <a:extLst>
              <a:ext uri="{FF2B5EF4-FFF2-40B4-BE49-F238E27FC236}">
                <a16:creationId xmlns:a16="http://schemas.microsoft.com/office/drawing/2014/main" id="{F85661A9-C923-F8CD-0103-F13A938C4D18}"/>
              </a:ext>
            </a:extLst>
          </p:cNvPr>
          <p:cNvPicPr>
            <a:picLocks noChangeAspect="1"/>
          </p:cNvPicPr>
          <p:nvPr/>
        </p:nvPicPr>
        <p:blipFill>
          <a:blip r:embed="rId5"/>
          <a:stretch>
            <a:fillRect/>
          </a:stretch>
        </p:blipFill>
        <p:spPr>
          <a:xfrm>
            <a:off x="527603" y="3082353"/>
            <a:ext cx="7234637" cy="3552127"/>
          </a:xfrm>
          <a:prstGeom prst="rect">
            <a:avLst/>
          </a:prstGeom>
        </p:spPr>
      </p:pic>
    </p:spTree>
    <p:extLst>
      <p:ext uri="{BB962C8B-B14F-4D97-AF65-F5344CB8AC3E}">
        <p14:creationId xmlns:p14="http://schemas.microsoft.com/office/powerpoint/2010/main" val="16412848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F1663-3134-E983-C972-6258D2042A7F}"/>
              </a:ext>
            </a:extLst>
          </p:cNvPr>
          <p:cNvSpPr>
            <a:spLocks noGrp="1"/>
          </p:cNvSpPr>
          <p:nvPr>
            <p:ph type="title"/>
          </p:nvPr>
        </p:nvSpPr>
        <p:spPr>
          <a:xfrm>
            <a:off x="914399" y="365125"/>
            <a:ext cx="2367281" cy="772795"/>
          </a:xfrm>
        </p:spPr>
        <p:txBody>
          <a:bodyPr/>
          <a:lstStyle/>
          <a:p>
            <a:r>
              <a:rPr lang="en-IN" b="1" dirty="0"/>
              <a:t>INSIGHTS</a:t>
            </a:r>
          </a:p>
        </p:txBody>
      </p:sp>
      <p:sp>
        <p:nvSpPr>
          <p:cNvPr id="5" name="Slide Number Placeholder 4">
            <a:extLst>
              <a:ext uri="{FF2B5EF4-FFF2-40B4-BE49-F238E27FC236}">
                <a16:creationId xmlns:a16="http://schemas.microsoft.com/office/drawing/2014/main" id="{5E3EC4E9-5B57-B883-9BE3-FF544B2C7307}"/>
              </a:ext>
            </a:extLst>
          </p:cNvPr>
          <p:cNvSpPr>
            <a:spLocks noGrp="1"/>
          </p:cNvSpPr>
          <p:nvPr>
            <p:ph type="sldNum" sz="quarter" idx="4"/>
          </p:nvPr>
        </p:nvSpPr>
        <p:spPr/>
        <p:txBody>
          <a:bodyPr/>
          <a:lstStyle/>
          <a:p>
            <a:fld id="{B5CEABB6-07DC-46E8-9B57-56EC44A396E5}" type="slidenum">
              <a:rPr lang="en-US" smtClean="0"/>
              <a:pPr/>
              <a:t>26</a:t>
            </a:fld>
            <a:endParaRPr lang="en-US" dirty="0"/>
          </a:p>
        </p:txBody>
      </p:sp>
      <p:sp>
        <p:nvSpPr>
          <p:cNvPr id="7" name="TextBox 6">
            <a:extLst>
              <a:ext uri="{FF2B5EF4-FFF2-40B4-BE49-F238E27FC236}">
                <a16:creationId xmlns:a16="http://schemas.microsoft.com/office/drawing/2014/main" id="{835EA872-A346-2498-54EE-DFBC1CE8F9BE}"/>
              </a:ext>
            </a:extLst>
          </p:cNvPr>
          <p:cNvSpPr txBox="1"/>
          <p:nvPr/>
        </p:nvSpPr>
        <p:spPr>
          <a:xfrm>
            <a:off x="599440" y="1270000"/>
            <a:ext cx="2844800" cy="6555641"/>
          </a:xfrm>
          <a:prstGeom prst="rect">
            <a:avLst/>
          </a:prstGeom>
          <a:noFill/>
        </p:spPr>
        <p:txBody>
          <a:bodyPr wrap="square" rtlCol="0">
            <a:spAutoFit/>
          </a:bodyPr>
          <a:lstStyle/>
          <a:p>
            <a:pPr marL="342900" indent="-342900">
              <a:buFont typeface="Arial" panose="020B0604020202020204" pitchFamily="34" charset="0"/>
              <a:buChar char="•"/>
            </a:pPr>
            <a:r>
              <a:rPr lang="en-IN" sz="2000" dirty="0">
                <a:latin typeface="Segoe UI" panose="020B0502040204020203" pitchFamily="34" charset="0"/>
                <a:cs typeface="Segoe UI" panose="020B0502040204020203" pitchFamily="34" charset="0"/>
              </a:rPr>
              <a:t>For  </a:t>
            </a:r>
            <a:r>
              <a:rPr lang="en-IN" sz="2000" dirty="0" err="1">
                <a:latin typeface="Segoe UI" panose="020B0502040204020203" pitchFamily="34" charset="0"/>
                <a:cs typeface="Segoe UI" panose="020B0502040204020203" pitchFamily="34" charset="0"/>
              </a:rPr>
              <a:t>Atliq</a:t>
            </a:r>
            <a:r>
              <a:rPr lang="en-IN" sz="2000" dirty="0">
                <a:latin typeface="Segoe UI" panose="020B0502040204020203" pitchFamily="34" charset="0"/>
                <a:cs typeface="Segoe UI" panose="020B0502040204020203" pitchFamily="34" charset="0"/>
              </a:rPr>
              <a:t>  Exclusive, </a:t>
            </a:r>
            <a:r>
              <a:rPr lang="en-IN" sz="2000" dirty="0">
                <a:solidFill>
                  <a:srgbClr val="FF0000"/>
                </a:solidFill>
                <a:latin typeface="Segoe UI" panose="020B0502040204020203" pitchFamily="34" charset="0"/>
                <a:cs typeface="Segoe UI" panose="020B0502040204020203" pitchFamily="34" charset="0"/>
              </a:rPr>
              <a:t>November 2020 </a:t>
            </a:r>
            <a:r>
              <a:rPr lang="en-IN" sz="2000" dirty="0">
                <a:latin typeface="Segoe UI" panose="020B0502040204020203" pitchFamily="34" charset="0"/>
                <a:cs typeface="Segoe UI" panose="020B0502040204020203" pitchFamily="34" charset="0"/>
              </a:rPr>
              <a:t>marked the </a:t>
            </a:r>
            <a:r>
              <a:rPr lang="en-IN" sz="2000" dirty="0">
                <a:solidFill>
                  <a:srgbClr val="FF0000"/>
                </a:solidFill>
                <a:latin typeface="Segoe UI" panose="020B0502040204020203" pitchFamily="34" charset="0"/>
                <a:cs typeface="Segoe UI" panose="020B0502040204020203" pitchFamily="34" charset="0"/>
              </a:rPr>
              <a:t>highest</a:t>
            </a:r>
            <a:r>
              <a:rPr lang="en-IN" sz="2000" dirty="0">
                <a:latin typeface="Segoe UI" panose="020B0502040204020203" pitchFamily="34" charset="0"/>
                <a:cs typeface="Segoe UI" panose="020B0502040204020203" pitchFamily="34" charset="0"/>
              </a:rPr>
              <a:t> sales.</a:t>
            </a:r>
          </a:p>
          <a:p>
            <a:pPr marL="342900" indent="-342900">
              <a:buFont typeface="Arial" panose="020B0604020202020204" pitchFamily="34" charset="0"/>
              <a:buChar char="•"/>
            </a:pPr>
            <a:endParaRPr lang="en-IN" sz="20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IN" sz="2000" dirty="0">
                <a:solidFill>
                  <a:srgbClr val="FF0000"/>
                </a:solidFill>
                <a:latin typeface="Segoe UI" panose="020B0502040204020203" pitchFamily="34" charset="0"/>
                <a:cs typeface="Segoe UI" panose="020B0502040204020203" pitchFamily="34" charset="0"/>
              </a:rPr>
              <a:t> March 2020 </a:t>
            </a:r>
            <a:r>
              <a:rPr lang="en-IN" sz="2000" dirty="0">
                <a:latin typeface="Segoe UI" panose="020B0502040204020203" pitchFamily="34" charset="0"/>
                <a:cs typeface="Segoe UI" panose="020B0502040204020203" pitchFamily="34" charset="0"/>
              </a:rPr>
              <a:t>marked the </a:t>
            </a:r>
            <a:r>
              <a:rPr lang="en-IN" sz="2000" dirty="0">
                <a:solidFill>
                  <a:srgbClr val="FF0000"/>
                </a:solidFill>
                <a:latin typeface="Segoe UI" panose="020B0502040204020203" pitchFamily="34" charset="0"/>
                <a:cs typeface="Segoe UI" panose="020B0502040204020203" pitchFamily="34" charset="0"/>
              </a:rPr>
              <a:t>lowest</a:t>
            </a:r>
            <a:r>
              <a:rPr lang="en-IN" sz="2000" dirty="0">
                <a:latin typeface="Segoe UI" panose="020B0502040204020203" pitchFamily="34" charset="0"/>
                <a:cs typeface="Segoe UI" panose="020B0502040204020203" pitchFamily="34" charset="0"/>
              </a:rPr>
              <a:t> gross sales. It’s very evident that lower sales between March and August are because of </a:t>
            </a:r>
            <a:r>
              <a:rPr lang="en-IN" sz="2000" dirty="0">
                <a:solidFill>
                  <a:srgbClr val="FF0000"/>
                </a:solidFill>
                <a:latin typeface="Segoe UI" panose="020B0502040204020203" pitchFamily="34" charset="0"/>
                <a:cs typeface="Segoe UI" panose="020B0502040204020203" pitchFamily="34" charset="0"/>
              </a:rPr>
              <a:t>Covid-19</a:t>
            </a:r>
            <a:r>
              <a:rPr lang="en-IN" sz="2000" dirty="0">
                <a:latin typeface="Segoe UI" panose="020B0502040204020203" pitchFamily="34" charset="0"/>
                <a:cs typeface="Segoe UI" panose="020B0502040204020203" pitchFamily="34" charset="0"/>
              </a:rPr>
              <a:t>.</a:t>
            </a:r>
          </a:p>
          <a:p>
            <a:endParaRPr lang="en-IN" sz="20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IN" sz="2000" dirty="0">
                <a:latin typeface="Segoe UI" panose="020B0502040204020203" pitchFamily="34" charset="0"/>
                <a:cs typeface="Segoe UI" panose="020B0502040204020203" pitchFamily="34" charset="0"/>
              </a:rPr>
              <a:t>However, the sales increased quickly after August and reached the highest level since the last two years in November</a:t>
            </a:r>
            <a:r>
              <a:rPr lang="en-IN" dirty="0">
                <a:latin typeface="Segoe UI" panose="020B0502040204020203" pitchFamily="34" charset="0"/>
                <a:cs typeface="Segoe UI" panose="020B0502040204020203" pitchFamily="34" charset="0"/>
              </a:rPr>
              <a:t>.</a:t>
            </a:r>
          </a:p>
        </p:txBody>
      </p:sp>
      <p:pic>
        <p:nvPicPr>
          <p:cNvPr id="8" name="Content Placeholder 4" descr="A graph with purple and blue lines">
            <a:extLst>
              <a:ext uri="{FF2B5EF4-FFF2-40B4-BE49-F238E27FC236}">
                <a16:creationId xmlns:a16="http://schemas.microsoft.com/office/drawing/2014/main" id="{23DF9F86-1FAA-96F2-AD76-5C741127AD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598" y="1137920"/>
            <a:ext cx="8229602" cy="5632995"/>
          </a:xfrm>
          <a:prstGeom prst="rect">
            <a:avLst/>
          </a:prstGeom>
          <a:ln w="28575">
            <a:solidFill>
              <a:schemeClr val="tx1"/>
            </a:solidFill>
          </a:ln>
        </p:spPr>
      </p:pic>
      <p:pic>
        <p:nvPicPr>
          <p:cNvPr id="3" name="Picture 2" descr="A logo with a black background">
            <a:extLst>
              <a:ext uri="{FF2B5EF4-FFF2-40B4-BE49-F238E27FC236}">
                <a16:creationId xmlns:a16="http://schemas.microsoft.com/office/drawing/2014/main" id="{8D7DBFBF-0166-09EC-9152-2C00A32261D3}"/>
              </a:ext>
            </a:extLst>
          </p:cNvPr>
          <p:cNvPicPr>
            <a:picLocks noChangeAspect="1"/>
          </p:cNvPicPr>
          <p:nvPr/>
        </p:nvPicPr>
        <p:blipFill>
          <a:blip r:embed="rId3"/>
          <a:stretch>
            <a:fillRect/>
          </a:stretch>
        </p:blipFill>
        <p:spPr>
          <a:xfrm>
            <a:off x="0" y="1"/>
            <a:ext cx="701041" cy="640079"/>
          </a:xfrm>
          <a:prstGeom prst="rect">
            <a:avLst/>
          </a:prstGeom>
        </p:spPr>
      </p:pic>
    </p:spTree>
    <p:extLst>
      <p:ext uri="{BB962C8B-B14F-4D97-AF65-F5344CB8AC3E}">
        <p14:creationId xmlns:p14="http://schemas.microsoft.com/office/powerpoint/2010/main" val="461810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F0350-570E-3E0E-379A-82637D869361}"/>
              </a:ext>
            </a:extLst>
          </p:cNvPr>
          <p:cNvSpPr>
            <a:spLocks noGrp="1"/>
          </p:cNvSpPr>
          <p:nvPr>
            <p:ph type="title"/>
          </p:nvPr>
        </p:nvSpPr>
        <p:spPr>
          <a:xfrm>
            <a:off x="1046480" y="434225"/>
            <a:ext cx="9370508" cy="947535"/>
          </a:xfrm>
        </p:spPr>
        <p:txBody>
          <a:bodyPr/>
          <a:lstStyle/>
          <a:p>
            <a:r>
              <a:rPr lang="en-IN" b="1" dirty="0"/>
              <a:t>REQUEST 8:</a:t>
            </a:r>
          </a:p>
        </p:txBody>
      </p:sp>
      <p:sp>
        <p:nvSpPr>
          <p:cNvPr id="3" name="Content Placeholder 2">
            <a:extLst>
              <a:ext uri="{FF2B5EF4-FFF2-40B4-BE49-F238E27FC236}">
                <a16:creationId xmlns:a16="http://schemas.microsoft.com/office/drawing/2014/main" id="{C78EC5A7-017A-0351-B7E7-B5C791903C9E}"/>
              </a:ext>
            </a:extLst>
          </p:cNvPr>
          <p:cNvSpPr>
            <a:spLocks noGrp="1"/>
          </p:cNvSpPr>
          <p:nvPr>
            <p:ph sz="quarter" idx="10"/>
          </p:nvPr>
        </p:nvSpPr>
        <p:spPr>
          <a:xfrm>
            <a:off x="1046480" y="1636170"/>
            <a:ext cx="5311591" cy="1584550"/>
          </a:xfrm>
        </p:spPr>
        <p:txBody>
          <a:bodyPr>
            <a:normAutofit/>
          </a:bodyPr>
          <a:lstStyle/>
          <a:p>
            <a:r>
              <a:rPr lang="en-US" dirty="0">
                <a:latin typeface="Segoe UI" panose="020B0502040204020203" pitchFamily="34" charset="0"/>
                <a:cs typeface="Segoe UI" panose="020B0502040204020203" pitchFamily="34" charset="0"/>
              </a:rPr>
              <a:t>In which quarter of 2020, got the maximum </a:t>
            </a:r>
            <a:r>
              <a:rPr lang="en-US" dirty="0" err="1">
                <a:latin typeface="Segoe UI" panose="020B0502040204020203" pitchFamily="34" charset="0"/>
                <a:cs typeface="Segoe UI" panose="020B0502040204020203" pitchFamily="34" charset="0"/>
              </a:rPr>
              <a:t>total_sold_quantity</a:t>
            </a:r>
            <a:r>
              <a:rPr lang="en-US" dirty="0">
                <a:latin typeface="Segoe UI" panose="020B0502040204020203" pitchFamily="34" charset="0"/>
                <a:cs typeface="Segoe UI" panose="020B0502040204020203" pitchFamily="34" charset="0"/>
              </a:rPr>
              <a:t>? The final output contains these fields sorted by the </a:t>
            </a:r>
            <a:r>
              <a:rPr lang="en-US" dirty="0" err="1">
                <a:latin typeface="Segoe UI" panose="020B0502040204020203" pitchFamily="34" charset="0"/>
                <a:cs typeface="Segoe UI" panose="020B0502040204020203" pitchFamily="34" charset="0"/>
              </a:rPr>
              <a:t>total_sold_quantity</a:t>
            </a:r>
            <a:r>
              <a:rPr lang="en-US" dirty="0">
                <a:latin typeface="Segoe UI" panose="020B0502040204020203" pitchFamily="34" charset="0"/>
                <a:cs typeface="Segoe UI" panose="020B0502040204020203" pitchFamily="34" charset="0"/>
              </a:rPr>
              <a:t>:</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Quarter</a:t>
            </a:r>
            <a:br>
              <a:rPr lang="en-US" dirty="0">
                <a:latin typeface="Segoe UI" panose="020B0502040204020203" pitchFamily="34" charset="0"/>
                <a:cs typeface="Segoe UI" panose="020B0502040204020203" pitchFamily="34" charset="0"/>
              </a:rPr>
            </a:br>
            <a:r>
              <a:rPr lang="en-US" dirty="0" err="1">
                <a:latin typeface="Segoe UI" panose="020B0502040204020203" pitchFamily="34" charset="0"/>
                <a:cs typeface="Segoe UI" panose="020B0502040204020203" pitchFamily="34" charset="0"/>
              </a:rPr>
              <a:t>total_sold_quantity</a:t>
            </a:r>
            <a:endParaRPr lang="en-IN" dirty="0">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B79A17E2-59BC-70E4-CAA7-5DF17E189BDD}"/>
              </a:ext>
            </a:extLst>
          </p:cNvPr>
          <p:cNvSpPr>
            <a:spLocks noGrp="1"/>
          </p:cNvSpPr>
          <p:nvPr>
            <p:ph type="sldNum" sz="quarter" idx="4"/>
          </p:nvPr>
        </p:nvSpPr>
        <p:spPr/>
        <p:txBody>
          <a:bodyPr/>
          <a:lstStyle/>
          <a:p>
            <a:fld id="{B5CEABB6-07DC-46E8-9B57-56EC44A396E5}" type="slidenum">
              <a:rPr lang="en-US" smtClean="0"/>
              <a:pPr/>
              <a:t>27</a:t>
            </a:fld>
            <a:endParaRPr lang="en-US" dirty="0"/>
          </a:p>
        </p:txBody>
      </p:sp>
      <p:pic>
        <p:nvPicPr>
          <p:cNvPr id="6" name="Content Placeholder 4">
            <a:extLst>
              <a:ext uri="{FF2B5EF4-FFF2-40B4-BE49-F238E27FC236}">
                <a16:creationId xmlns:a16="http://schemas.microsoft.com/office/drawing/2014/main" id="{990758E4-10EC-BE6E-CD29-67394CA7C4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3607867"/>
            <a:ext cx="6719542" cy="2786494"/>
          </a:xfrm>
          <a:prstGeom prst="rect">
            <a:avLst/>
          </a:prstGeom>
        </p:spPr>
      </p:pic>
      <p:pic>
        <p:nvPicPr>
          <p:cNvPr id="7" name="Picture 6">
            <a:extLst>
              <a:ext uri="{FF2B5EF4-FFF2-40B4-BE49-F238E27FC236}">
                <a16:creationId xmlns:a16="http://schemas.microsoft.com/office/drawing/2014/main" id="{CF6ECA98-3EAF-0AFA-B4F3-0494591C0927}"/>
              </a:ext>
            </a:extLst>
          </p:cNvPr>
          <p:cNvPicPr>
            <a:picLocks noChangeAspect="1"/>
          </p:cNvPicPr>
          <p:nvPr/>
        </p:nvPicPr>
        <p:blipFill>
          <a:blip r:embed="rId3">
            <a:extLst>
              <a:ext uri="{28A0092B-C50C-407E-A947-70E740481C1C}">
                <a14:useLocalDpi xmlns:a14="http://schemas.microsoft.com/office/drawing/2010/main" val="0"/>
              </a:ext>
            </a:extLst>
          </a:blip>
          <a:srcRect t="20703"/>
          <a:stretch/>
        </p:blipFill>
        <p:spPr>
          <a:xfrm>
            <a:off x="8454509" y="3885790"/>
            <a:ext cx="3319542" cy="1887063"/>
          </a:xfrm>
          <a:prstGeom prst="rect">
            <a:avLst/>
          </a:prstGeom>
        </p:spPr>
      </p:pic>
      <p:sp>
        <p:nvSpPr>
          <p:cNvPr id="4" name="TextBox 3">
            <a:extLst>
              <a:ext uri="{FF2B5EF4-FFF2-40B4-BE49-F238E27FC236}">
                <a16:creationId xmlns:a16="http://schemas.microsoft.com/office/drawing/2014/main" id="{35C655DB-7F96-B642-FCD9-E3AAF85CE77B}"/>
              </a:ext>
            </a:extLst>
          </p:cNvPr>
          <p:cNvSpPr txBox="1"/>
          <p:nvPr/>
        </p:nvSpPr>
        <p:spPr>
          <a:xfrm>
            <a:off x="9184640" y="2499195"/>
            <a:ext cx="1859280" cy="584775"/>
          </a:xfrm>
          <a:prstGeom prst="rect">
            <a:avLst/>
          </a:prstGeom>
          <a:noFill/>
        </p:spPr>
        <p:txBody>
          <a:bodyPr wrap="square" rtlCol="0">
            <a:spAutoFit/>
          </a:bodyPr>
          <a:lstStyle/>
          <a:p>
            <a:r>
              <a:rPr lang="en-IN" sz="3200" b="1" dirty="0"/>
              <a:t>OUTPUT</a:t>
            </a:r>
          </a:p>
        </p:txBody>
      </p:sp>
      <p:pic>
        <p:nvPicPr>
          <p:cNvPr id="8" name="Picture 7" descr="A logo with a black background">
            <a:extLst>
              <a:ext uri="{FF2B5EF4-FFF2-40B4-BE49-F238E27FC236}">
                <a16:creationId xmlns:a16="http://schemas.microsoft.com/office/drawing/2014/main" id="{04C43867-20B7-FBBB-A322-FC44A341D131}"/>
              </a:ext>
            </a:extLst>
          </p:cNvPr>
          <p:cNvPicPr>
            <a:picLocks noChangeAspect="1"/>
          </p:cNvPicPr>
          <p:nvPr/>
        </p:nvPicPr>
        <p:blipFill>
          <a:blip r:embed="rId4"/>
          <a:stretch>
            <a:fillRect/>
          </a:stretch>
        </p:blipFill>
        <p:spPr>
          <a:xfrm>
            <a:off x="0" y="76573"/>
            <a:ext cx="914400" cy="715907"/>
          </a:xfrm>
          <a:prstGeom prst="rect">
            <a:avLst/>
          </a:prstGeom>
        </p:spPr>
      </p:pic>
    </p:spTree>
    <p:extLst>
      <p:ext uri="{BB962C8B-B14F-4D97-AF65-F5344CB8AC3E}">
        <p14:creationId xmlns:p14="http://schemas.microsoft.com/office/powerpoint/2010/main" val="17758910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6152A-7A6E-5239-30F7-9429CED71BF8}"/>
              </a:ext>
            </a:extLst>
          </p:cNvPr>
          <p:cNvSpPr>
            <a:spLocks noGrp="1"/>
          </p:cNvSpPr>
          <p:nvPr>
            <p:ph type="title"/>
          </p:nvPr>
        </p:nvSpPr>
        <p:spPr>
          <a:xfrm>
            <a:off x="1270000" y="142813"/>
            <a:ext cx="2794000" cy="893507"/>
          </a:xfrm>
        </p:spPr>
        <p:txBody>
          <a:bodyPr/>
          <a:lstStyle/>
          <a:p>
            <a:r>
              <a:rPr lang="en-IN" b="1" dirty="0"/>
              <a:t>insights</a:t>
            </a:r>
          </a:p>
        </p:txBody>
      </p:sp>
      <p:sp>
        <p:nvSpPr>
          <p:cNvPr id="3" name="Content Placeholder 2">
            <a:extLst>
              <a:ext uri="{FF2B5EF4-FFF2-40B4-BE49-F238E27FC236}">
                <a16:creationId xmlns:a16="http://schemas.microsoft.com/office/drawing/2014/main" id="{4A6761A0-E527-E902-E353-5E2E1F293C4B}"/>
              </a:ext>
            </a:extLst>
          </p:cNvPr>
          <p:cNvSpPr>
            <a:spLocks noGrp="1"/>
          </p:cNvSpPr>
          <p:nvPr>
            <p:ph sz="quarter" idx="10"/>
          </p:nvPr>
        </p:nvSpPr>
        <p:spPr>
          <a:xfrm>
            <a:off x="701040" y="1349720"/>
            <a:ext cx="3891280" cy="3080040"/>
          </a:xfrm>
        </p:spPr>
        <p:txBody>
          <a:bodyPr>
            <a:normAutofit fontScale="92500" lnSpcReduction="20000"/>
          </a:bodyPr>
          <a:lstStyle/>
          <a:p>
            <a:pPr marL="342900" indent="-342900">
              <a:buFont typeface="Arial" panose="020B0604020202020204" pitchFamily="34" charset="0"/>
              <a:buChar char="•"/>
            </a:pPr>
            <a:r>
              <a:rPr lang="en-IN" sz="2400" dirty="0">
                <a:solidFill>
                  <a:srgbClr val="FF0000"/>
                </a:solidFill>
                <a:latin typeface="Segoe UI" panose="020B0502040204020203" pitchFamily="34" charset="0"/>
                <a:cs typeface="Segoe UI" panose="020B0502040204020203" pitchFamily="34" charset="0"/>
              </a:rPr>
              <a:t>Q1 (September-November) </a:t>
            </a:r>
            <a:r>
              <a:rPr lang="en-IN" sz="2400" dirty="0">
                <a:latin typeface="Segoe UI" panose="020B0502040204020203" pitchFamily="34" charset="0"/>
                <a:cs typeface="Segoe UI" panose="020B0502040204020203" pitchFamily="34" charset="0"/>
              </a:rPr>
              <a:t>has the</a:t>
            </a:r>
            <a:r>
              <a:rPr lang="en-IN" sz="2400" dirty="0">
                <a:solidFill>
                  <a:srgbClr val="FF0000"/>
                </a:solidFill>
                <a:latin typeface="Segoe UI" panose="020B0502040204020203" pitchFamily="34" charset="0"/>
                <a:cs typeface="Segoe UI" panose="020B0502040204020203" pitchFamily="34" charset="0"/>
              </a:rPr>
              <a:t> highest  </a:t>
            </a:r>
            <a:r>
              <a:rPr lang="en-IN" sz="2400" dirty="0">
                <a:latin typeface="Segoe UI" panose="020B0502040204020203" pitchFamily="34" charset="0"/>
                <a:cs typeface="Segoe UI" panose="020B0502040204020203" pitchFamily="34" charset="0"/>
              </a:rPr>
              <a:t>quantity sold of around 7 M for FY -2020.</a:t>
            </a:r>
          </a:p>
          <a:p>
            <a:pPr marL="342900" indent="-342900">
              <a:buFont typeface="Arial" panose="020B0604020202020204" pitchFamily="34" charset="0"/>
              <a:buChar char="•"/>
            </a:pPr>
            <a:r>
              <a:rPr lang="en-IN" sz="2400" dirty="0">
                <a:solidFill>
                  <a:srgbClr val="FF0000"/>
                </a:solidFill>
                <a:latin typeface="Segoe UI" panose="020B0502040204020203" pitchFamily="34" charset="0"/>
                <a:cs typeface="Segoe UI" panose="020B0502040204020203" pitchFamily="34" charset="0"/>
              </a:rPr>
              <a:t> Q3 (March-May) </a:t>
            </a:r>
            <a:r>
              <a:rPr lang="en-IN" sz="2400" dirty="0">
                <a:latin typeface="Segoe UI" panose="020B0502040204020203" pitchFamily="34" charset="0"/>
                <a:cs typeface="Segoe UI" panose="020B0502040204020203" pitchFamily="34" charset="0"/>
              </a:rPr>
              <a:t>has the </a:t>
            </a:r>
            <a:r>
              <a:rPr lang="en-IN" sz="2400" dirty="0">
                <a:solidFill>
                  <a:srgbClr val="FF0000"/>
                </a:solidFill>
                <a:latin typeface="Segoe UI" panose="020B0502040204020203" pitchFamily="34" charset="0"/>
                <a:cs typeface="Segoe UI" panose="020B0502040204020203" pitchFamily="34" charset="0"/>
              </a:rPr>
              <a:t>lowest</a:t>
            </a:r>
            <a:r>
              <a:rPr lang="en-IN" sz="2400" dirty="0">
                <a:latin typeface="Segoe UI" panose="020B0502040204020203" pitchFamily="34" charset="0"/>
                <a:cs typeface="Segoe UI" panose="020B0502040204020203" pitchFamily="34" charset="0"/>
              </a:rPr>
              <a:t> quantity sold of around 2M for FY-2020 due to Covid-19</a:t>
            </a:r>
            <a:r>
              <a:rPr lang="en-IN" sz="2400" dirty="0"/>
              <a:t>.</a:t>
            </a:r>
          </a:p>
          <a:p>
            <a:endParaRPr lang="en-IN" dirty="0"/>
          </a:p>
        </p:txBody>
      </p:sp>
      <p:sp>
        <p:nvSpPr>
          <p:cNvPr id="4" name="Slide Number Placeholder 3">
            <a:extLst>
              <a:ext uri="{FF2B5EF4-FFF2-40B4-BE49-F238E27FC236}">
                <a16:creationId xmlns:a16="http://schemas.microsoft.com/office/drawing/2014/main" id="{668CA37F-2309-5EDD-1F9F-D2CB18266B70}"/>
              </a:ext>
            </a:extLst>
          </p:cNvPr>
          <p:cNvSpPr>
            <a:spLocks noGrp="1"/>
          </p:cNvSpPr>
          <p:nvPr>
            <p:ph type="sldNum" sz="quarter" idx="4"/>
          </p:nvPr>
        </p:nvSpPr>
        <p:spPr/>
        <p:txBody>
          <a:bodyPr/>
          <a:lstStyle/>
          <a:p>
            <a:fld id="{B5CEABB6-07DC-46E8-9B57-56EC44A396E5}" type="slidenum">
              <a:rPr lang="en-US" smtClean="0"/>
              <a:pPr/>
              <a:t>28</a:t>
            </a:fld>
            <a:endParaRPr lang="en-US" dirty="0"/>
          </a:p>
        </p:txBody>
      </p:sp>
      <p:pic>
        <p:nvPicPr>
          <p:cNvPr id="9" name="Picture 8" descr="A graph of different colored squares">
            <a:extLst>
              <a:ext uri="{FF2B5EF4-FFF2-40B4-BE49-F238E27FC236}">
                <a16:creationId xmlns:a16="http://schemas.microsoft.com/office/drawing/2014/main" id="{001DE8CE-D574-5F5F-2C80-C18805A50037}"/>
              </a:ext>
            </a:extLst>
          </p:cNvPr>
          <p:cNvPicPr>
            <a:picLocks noChangeAspect="1"/>
          </p:cNvPicPr>
          <p:nvPr/>
        </p:nvPicPr>
        <p:blipFill>
          <a:blip r:embed="rId2"/>
          <a:stretch>
            <a:fillRect/>
          </a:stretch>
        </p:blipFill>
        <p:spPr>
          <a:xfrm>
            <a:off x="5166076" y="1441268"/>
            <a:ext cx="6553768" cy="4198984"/>
          </a:xfrm>
          <a:prstGeom prst="rect">
            <a:avLst/>
          </a:prstGeom>
          <a:ln w="28575">
            <a:solidFill>
              <a:schemeClr val="tx1"/>
            </a:solidFill>
          </a:ln>
        </p:spPr>
      </p:pic>
      <p:pic>
        <p:nvPicPr>
          <p:cNvPr id="5" name="Picture 4" descr="A logo with a black background">
            <a:extLst>
              <a:ext uri="{FF2B5EF4-FFF2-40B4-BE49-F238E27FC236}">
                <a16:creationId xmlns:a16="http://schemas.microsoft.com/office/drawing/2014/main" id="{F809D1A0-6E00-E428-7474-60F7BF66B153}"/>
              </a:ext>
            </a:extLst>
          </p:cNvPr>
          <p:cNvPicPr>
            <a:picLocks noChangeAspect="1"/>
          </p:cNvPicPr>
          <p:nvPr/>
        </p:nvPicPr>
        <p:blipFill>
          <a:blip r:embed="rId3"/>
          <a:stretch>
            <a:fillRect/>
          </a:stretch>
        </p:blipFill>
        <p:spPr>
          <a:xfrm>
            <a:off x="0" y="123065"/>
            <a:ext cx="914400" cy="863673"/>
          </a:xfrm>
          <a:prstGeom prst="rect">
            <a:avLst/>
          </a:prstGeom>
        </p:spPr>
      </p:pic>
    </p:spTree>
    <p:extLst>
      <p:ext uri="{BB962C8B-B14F-4D97-AF65-F5344CB8AC3E}">
        <p14:creationId xmlns:p14="http://schemas.microsoft.com/office/powerpoint/2010/main" val="41866687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F0FDE-A553-9AE0-8551-8CC37091D760}"/>
              </a:ext>
            </a:extLst>
          </p:cNvPr>
          <p:cNvSpPr>
            <a:spLocks noGrp="1"/>
          </p:cNvSpPr>
          <p:nvPr>
            <p:ph type="title"/>
          </p:nvPr>
        </p:nvSpPr>
        <p:spPr>
          <a:xfrm>
            <a:off x="1209040" y="434225"/>
            <a:ext cx="2550160" cy="805295"/>
          </a:xfrm>
        </p:spPr>
        <p:txBody>
          <a:bodyPr>
            <a:normAutofit fontScale="90000"/>
          </a:bodyPr>
          <a:lstStyle/>
          <a:p>
            <a:r>
              <a:rPr lang="en-IN" sz="3600" b="1" dirty="0"/>
              <a:t>REQUEST 9:</a:t>
            </a:r>
            <a:br>
              <a:rPr lang="en-IN" dirty="0"/>
            </a:br>
            <a:endParaRPr lang="en-IN" dirty="0"/>
          </a:p>
        </p:txBody>
      </p:sp>
      <p:sp>
        <p:nvSpPr>
          <p:cNvPr id="3" name="Content Placeholder 2">
            <a:extLst>
              <a:ext uri="{FF2B5EF4-FFF2-40B4-BE49-F238E27FC236}">
                <a16:creationId xmlns:a16="http://schemas.microsoft.com/office/drawing/2014/main" id="{E741FBD5-B020-3D63-ADC2-4BA233D7527B}"/>
              </a:ext>
            </a:extLst>
          </p:cNvPr>
          <p:cNvSpPr>
            <a:spLocks noGrp="1"/>
          </p:cNvSpPr>
          <p:nvPr>
            <p:ph sz="quarter" idx="10"/>
          </p:nvPr>
        </p:nvSpPr>
        <p:spPr>
          <a:xfrm>
            <a:off x="1351280" y="1040141"/>
            <a:ext cx="8280400" cy="1543748"/>
          </a:xfrm>
        </p:spPr>
        <p:txBody>
          <a:bodyPr>
            <a:noAutofit/>
          </a:bodyPr>
          <a:lstStyle/>
          <a:p>
            <a:r>
              <a:rPr lang="en-US" dirty="0">
                <a:latin typeface="Segoe UI" panose="020B0502040204020203" pitchFamily="34" charset="0"/>
                <a:cs typeface="Segoe UI" panose="020B0502040204020203" pitchFamily="34" charset="0"/>
              </a:rPr>
              <a:t>Which channel helped to bring more gross sales in the fiscal year 2021</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and the percentage of contribution? The final output contains these fields:</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channel</a:t>
            </a:r>
            <a:br>
              <a:rPr lang="en-US" dirty="0">
                <a:latin typeface="Segoe UI" panose="020B0502040204020203" pitchFamily="34" charset="0"/>
                <a:cs typeface="Segoe UI" panose="020B0502040204020203" pitchFamily="34" charset="0"/>
              </a:rPr>
            </a:br>
            <a:r>
              <a:rPr lang="en-US" dirty="0" err="1">
                <a:latin typeface="Segoe UI" panose="020B0502040204020203" pitchFamily="34" charset="0"/>
                <a:cs typeface="Segoe UI" panose="020B0502040204020203" pitchFamily="34" charset="0"/>
              </a:rPr>
              <a:t>gross_sales_mln</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percentage</a:t>
            </a:r>
            <a:br>
              <a:rPr lang="en-US" dirty="0">
                <a:latin typeface="Segoe UI" panose="020B0502040204020203" pitchFamily="34" charset="0"/>
                <a:cs typeface="Segoe UI" panose="020B0502040204020203" pitchFamily="34" charset="0"/>
              </a:rPr>
            </a:br>
            <a:endParaRPr lang="en-IN" dirty="0">
              <a:latin typeface="Segoe UI" panose="020B0502040204020203" pitchFamily="34" charset="0"/>
              <a:cs typeface="Segoe UI" panose="020B0502040204020203" pitchFamily="34" charset="0"/>
            </a:endParaRPr>
          </a:p>
        </p:txBody>
      </p:sp>
      <p:pic>
        <p:nvPicPr>
          <p:cNvPr id="6" name="Content Placeholder 4">
            <a:extLst>
              <a:ext uri="{FF2B5EF4-FFF2-40B4-BE49-F238E27FC236}">
                <a16:creationId xmlns:a16="http://schemas.microsoft.com/office/drawing/2014/main" id="{9C6B50DB-56BF-7400-EC13-B41296678A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1280" y="2810720"/>
            <a:ext cx="6336061" cy="2370025"/>
          </a:xfrm>
          <a:prstGeom prst="rect">
            <a:avLst/>
          </a:prstGeom>
        </p:spPr>
      </p:pic>
      <p:pic>
        <p:nvPicPr>
          <p:cNvPr id="7" name="Picture 6">
            <a:extLst>
              <a:ext uri="{FF2B5EF4-FFF2-40B4-BE49-F238E27FC236}">
                <a16:creationId xmlns:a16="http://schemas.microsoft.com/office/drawing/2014/main" id="{78A70544-B776-C49E-846E-A49CB4074718}"/>
              </a:ext>
            </a:extLst>
          </p:cNvPr>
          <p:cNvPicPr>
            <a:picLocks noChangeAspect="1"/>
          </p:cNvPicPr>
          <p:nvPr/>
        </p:nvPicPr>
        <p:blipFill>
          <a:blip r:embed="rId3">
            <a:extLst>
              <a:ext uri="{28A0092B-C50C-407E-A947-70E740481C1C}">
                <a14:useLocalDpi xmlns:a14="http://schemas.microsoft.com/office/drawing/2010/main" val="0"/>
              </a:ext>
            </a:extLst>
          </a:blip>
          <a:srcRect r="5053"/>
          <a:stretch/>
        </p:blipFill>
        <p:spPr>
          <a:xfrm>
            <a:off x="1370464" y="5010715"/>
            <a:ext cx="6316877" cy="1531753"/>
          </a:xfrm>
          <a:prstGeom prst="rect">
            <a:avLst/>
          </a:prstGeom>
        </p:spPr>
      </p:pic>
      <p:pic>
        <p:nvPicPr>
          <p:cNvPr id="8" name="Picture 7">
            <a:extLst>
              <a:ext uri="{FF2B5EF4-FFF2-40B4-BE49-F238E27FC236}">
                <a16:creationId xmlns:a16="http://schemas.microsoft.com/office/drawing/2014/main" id="{BD38A6BB-F291-2474-7F72-24105EE2F740}"/>
              </a:ext>
            </a:extLst>
          </p:cNvPr>
          <p:cNvPicPr>
            <a:picLocks noChangeAspect="1"/>
          </p:cNvPicPr>
          <p:nvPr/>
        </p:nvPicPr>
        <p:blipFill>
          <a:blip r:embed="rId4">
            <a:extLst>
              <a:ext uri="{28A0092B-C50C-407E-A947-70E740481C1C}">
                <a14:useLocalDpi xmlns:a14="http://schemas.microsoft.com/office/drawing/2010/main" val="0"/>
              </a:ext>
            </a:extLst>
          </a:blip>
          <a:srcRect t="19578"/>
          <a:stretch/>
        </p:blipFill>
        <p:spPr>
          <a:xfrm>
            <a:off x="8359810" y="3677920"/>
            <a:ext cx="3327300" cy="2288696"/>
          </a:xfrm>
          <a:prstGeom prst="rect">
            <a:avLst/>
          </a:prstGeom>
        </p:spPr>
      </p:pic>
      <p:sp>
        <p:nvSpPr>
          <p:cNvPr id="4" name="TextBox 3">
            <a:extLst>
              <a:ext uri="{FF2B5EF4-FFF2-40B4-BE49-F238E27FC236}">
                <a16:creationId xmlns:a16="http://schemas.microsoft.com/office/drawing/2014/main" id="{2878B171-237E-CF5E-029A-FA6F69D345DC}"/>
              </a:ext>
            </a:extLst>
          </p:cNvPr>
          <p:cNvSpPr txBox="1"/>
          <p:nvPr/>
        </p:nvSpPr>
        <p:spPr>
          <a:xfrm>
            <a:off x="8768080" y="2810720"/>
            <a:ext cx="2531930" cy="584775"/>
          </a:xfrm>
          <a:prstGeom prst="rect">
            <a:avLst/>
          </a:prstGeom>
          <a:noFill/>
        </p:spPr>
        <p:txBody>
          <a:bodyPr wrap="square" rtlCol="0">
            <a:spAutoFit/>
          </a:bodyPr>
          <a:lstStyle/>
          <a:p>
            <a:r>
              <a:rPr lang="en-IN" sz="3200" b="1" dirty="0"/>
              <a:t>OUTPUT</a:t>
            </a:r>
          </a:p>
        </p:txBody>
      </p:sp>
      <p:pic>
        <p:nvPicPr>
          <p:cNvPr id="9" name="Picture 8" descr="A logo with a black background">
            <a:extLst>
              <a:ext uri="{FF2B5EF4-FFF2-40B4-BE49-F238E27FC236}">
                <a16:creationId xmlns:a16="http://schemas.microsoft.com/office/drawing/2014/main" id="{1337C054-C666-E840-7C45-35E7BD32491E}"/>
              </a:ext>
            </a:extLst>
          </p:cNvPr>
          <p:cNvPicPr>
            <a:picLocks noChangeAspect="1"/>
          </p:cNvPicPr>
          <p:nvPr/>
        </p:nvPicPr>
        <p:blipFill>
          <a:blip r:embed="rId5"/>
          <a:stretch>
            <a:fillRect/>
          </a:stretch>
        </p:blipFill>
        <p:spPr>
          <a:xfrm>
            <a:off x="0" y="-26801"/>
            <a:ext cx="891989" cy="863673"/>
          </a:xfrm>
          <a:prstGeom prst="rect">
            <a:avLst/>
          </a:prstGeom>
        </p:spPr>
      </p:pic>
    </p:spTree>
    <p:extLst>
      <p:ext uri="{BB962C8B-B14F-4D97-AF65-F5344CB8AC3E}">
        <p14:creationId xmlns:p14="http://schemas.microsoft.com/office/powerpoint/2010/main" val="476739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6FD5F-786B-1974-5F47-94CA02CFA6E5}"/>
              </a:ext>
            </a:extLst>
          </p:cNvPr>
          <p:cNvSpPr>
            <a:spLocks noGrp="1"/>
          </p:cNvSpPr>
          <p:nvPr>
            <p:ph type="title"/>
          </p:nvPr>
        </p:nvSpPr>
        <p:spPr>
          <a:xfrm>
            <a:off x="914400" y="2222090"/>
            <a:ext cx="5181600" cy="2074607"/>
          </a:xfrm>
        </p:spPr>
        <p:txBody>
          <a:bodyPr>
            <a:normAutofit/>
          </a:bodyPr>
          <a:lstStyle/>
          <a:p>
            <a:r>
              <a:rPr lang="en-US" sz="5400" b="1" dirty="0"/>
              <a:t>Company overview</a:t>
            </a:r>
          </a:p>
        </p:txBody>
      </p:sp>
      <p:sp>
        <p:nvSpPr>
          <p:cNvPr id="5" name="TextBox 4">
            <a:extLst>
              <a:ext uri="{FF2B5EF4-FFF2-40B4-BE49-F238E27FC236}">
                <a16:creationId xmlns:a16="http://schemas.microsoft.com/office/drawing/2014/main" id="{B0A2B5E3-F01D-BF37-BA62-A71E6E2C942B}"/>
              </a:ext>
            </a:extLst>
          </p:cNvPr>
          <p:cNvSpPr txBox="1"/>
          <p:nvPr/>
        </p:nvSpPr>
        <p:spPr>
          <a:xfrm>
            <a:off x="5181599" y="363794"/>
            <a:ext cx="5919019" cy="5447645"/>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solidFill>
                  <a:srgbClr val="FFFF00"/>
                </a:solidFill>
                <a:latin typeface="Segoe UI" panose="020B0502040204020203" pitchFamily="34" charset="0"/>
                <a:cs typeface="Segoe UI" panose="020B0502040204020203" pitchFamily="34" charset="0"/>
              </a:rPr>
              <a:t>Atliq</a:t>
            </a:r>
            <a:r>
              <a:rPr lang="en-US" sz="2400" dirty="0">
                <a:solidFill>
                  <a:srgbClr val="FFFF00"/>
                </a:solidFill>
                <a:latin typeface="Segoe UI" panose="020B0502040204020203" pitchFamily="34" charset="0"/>
                <a:cs typeface="Segoe UI" panose="020B0502040204020203" pitchFamily="34" charset="0"/>
              </a:rPr>
              <a:t>  </a:t>
            </a:r>
            <a:r>
              <a:rPr lang="en-US" sz="2400" dirty="0" err="1">
                <a:solidFill>
                  <a:srgbClr val="FFFF00"/>
                </a:solidFill>
                <a:latin typeface="Segoe UI" panose="020B0502040204020203" pitchFamily="34" charset="0"/>
                <a:cs typeface="Segoe UI" panose="020B0502040204020203" pitchFamily="34" charset="0"/>
              </a:rPr>
              <a:t>Hardwares</a:t>
            </a:r>
            <a:r>
              <a:rPr lang="en-US" sz="2400" dirty="0">
                <a:solidFill>
                  <a:srgbClr val="FFFF00"/>
                </a:solidFill>
                <a:latin typeface="Segoe UI" panose="020B0502040204020203" pitchFamily="34" charset="0"/>
                <a:cs typeface="Segoe UI" panose="020B0502040204020203" pitchFamily="34" charset="0"/>
              </a:rPr>
              <a:t> (imaginary company) is one of the leading computer hardware producers in the India as well as in 26 other nations across the globe.</a:t>
            </a:r>
          </a:p>
          <a:p>
            <a:pPr marL="285750" indent="-285750">
              <a:buFont typeface="Arial" panose="020B0604020202020204" pitchFamily="34" charset="0"/>
              <a:buChar char="•"/>
            </a:pPr>
            <a:r>
              <a:rPr lang="en-US" sz="2400" dirty="0">
                <a:solidFill>
                  <a:srgbClr val="FFFF00"/>
                </a:solidFill>
                <a:latin typeface="Segoe UI" panose="020B0502040204020203" pitchFamily="34" charset="0"/>
                <a:cs typeface="Segoe UI" panose="020B0502040204020203" pitchFamily="34" charset="0"/>
              </a:rPr>
              <a:t>Manufactures products under 3 main divisions –</a:t>
            </a:r>
          </a:p>
          <a:p>
            <a:pPr marL="342900" indent="-342900">
              <a:buFont typeface="+mj-lt"/>
              <a:buAutoNum type="arabicPeriod"/>
            </a:pPr>
            <a:r>
              <a:rPr lang="en-US" sz="2400" dirty="0">
                <a:solidFill>
                  <a:srgbClr val="FFFF00"/>
                </a:solidFill>
                <a:latin typeface="Segoe UI" panose="020B0502040204020203" pitchFamily="34" charset="0"/>
                <a:cs typeface="Segoe UI" panose="020B0502040204020203" pitchFamily="34" charset="0"/>
              </a:rPr>
              <a:t>Peripherals &amp; Accessories</a:t>
            </a:r>
          </a:p>
          <a:p>
            <a:pPr marL="342900" indent="-342900">
              <a:buFont typeface="+mj-lt"/>
              <a:buAutoNum type="arabicPeriod"/>
            </a:pPr>
            <a:r>
              <a:rPr lang="en-US" sz="2400" dirty="0">
                <a:solidFill>
                  <a:srgbClr val="FFFF00"/>
                </a:solidFill>
                <a:latin typeface="Segoe UI" panose="020B0502040204020203" pitchFamily="34" charset="0"/>
                <a:cs typeface="Segoe UI" panose="020B0502040204020203" pitchFamily="34" charset="0"/>
              </a:rPr>
              <a:t>PC</a:t>
            </a:r>
          </a:p>
          <a:p>
            <a:pPr marL="342900" indent="-342900">
              <a:buFont typeface="+mj-lt"/>
              <a:buAutoNum type="arabicPeriod"/>
            </a:pPr>
            <a:r>
              <a:rPr lang="en-US" sz="2400" dirty="0">
                <a:solidFill>
                  <a:srgbClr val="FFFF00"/>
                </a:solidFill>
                <a:latin typeface="Segoe UI" panose="020B0502040204020203" pitchFamily="34" charset="0"/>
                <a:cs typeface="Segoe UI" panose="020B0502040204020203" pitchFamily="34" charset="0"/>
              </a:rPr>
              <a:t>Networking &amp; Storage</a:t>
            </a:r>
          </a:p>
          <a:p>
            <a:pPr marL="285750" indent="-285750">
              <a:buFont typeface="Arial" panose="020B0604020202020204" pitchFamily="34" charset="0"/>
              <a:buChar char="•"/>
            </a:pPr>
            <a:r>
              <a:rPr lang="en-US" sz="2400" dirty="0">
                <a:solidFill>
                  <a:srgbClr val="FFFF00"/>
                </a:solidFill>
                <a:latin typeface="Segoe UI" panose="020B0502040204020203" pitchFamily="34" charset="0"/>
                <a:cs typeface="Segoe UI" panose="020B0502040204020203" pitchFamily="34" charset="0"/>
              </a:rPr>
              <a:t>The company has a total of 74 customers like Neptune,</a:t>
            </a:r>
          </a:p>
          <a:p>
            <a:r>
              <a:rPr lang="en-US" sz="2400" dirty="0">
                <a:solidFill>
                  <a:srgbClr val="FFFF00"/>
                </a:solidFill>
                <a:latin typeface="Segoe UI" panose="020B0502040204020203" pitchFamily="34" charset="0"/>
                <a:cs typeface="Segoe UI" panose="020B0502040204020203" pitchFamily="34" charset="0"/>
              </a:rPr>
              <a:t>Sage, Leader  and many more across all markets/countries.</a:t>
            </a:r>
          </a:p>
          <a:p>
            <a:endParaRPr lang="en-US" dirty="0">
              <a:solidFill>
                <a:schemeClr val="bg1"/>
              </a:solidFill>
            </a:endParaRPr>
          </a:p>
          <a:p>
            <a:r>
              <a:rPr lang="en-IN" dirty="0"/>
              <a:t>S</a:t>
            </a:r>
          </a:p>
        </p:txBody>
      </p:sp>
    </p:spTree>
    <p:extLst>
      <p:ext uri="{BB962C8B-B14F-4D97-AF65-F5344CB8AC3E}">
        <p14:creationId xmlns:p14="http://schemas.microsoft.com/office/powerpoint/2010/main" val="42937429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C7892-87E1-4491-5F2F-15B69BE16726}"/>
              </a:ext>
            </a:extLst>
          </p:cNvPr>
          <p:cNvSpPr>
            <a:spLocks noGrp="1"/>
          </p:cNvSpPr>
          <p:nvPr>
            <p:ph type="title"/>
          </p:nvPr>
        </p:nvSpPr>
        <p:spPr>
          <a:xfrm>
            <a:off x="1158240" y="315533"/>
            <a:ext cx="3129280" cy="568704"/>
          </a:xfrm>
        </p:spPr>
        <p:txBody>
          <a:bodyPr/>
          <a:lstStyle/>
          <a:p>
            <a:r>
              <a:rPr lang="en-IN" b="1" dirty="0"/>
              <a:t>INSIGHTS</a:t>
            </a:r>
          </a:p>
        </p:txBody>
      </p:sp>
      <p:sp>
        <p:nvSpPr>
          <p:cNvPr id="4" name="Slide Number Placeholder 3">
            <a:extLst>
              <a:ext uri="{FF2B5EF4-FFF2-40B4-BE49-F238E27FC236}">
                <a16:creationId xmlns:a16="http://schemas.microsoft.com/office/drawing/2014/main" id="{1BAB523A-2789-D5BE-A415-ECE8AEF8726F}"/>
              </a:ext>
            </a:extLst>
          </p:cNvPr>
          <p:cNvSpPr>
            <a:spLocks noGrp="1"/>
          </p:cNvSpPr>
          <p:nvPr>
            <p:ph type="sldNum" sz="quarter" idx="4"/>
          </p:nvPr>
        </p:nvSpPr>
        <p:spPr/>
        <p:txBody>
          <a:bodyPr/>
          <a:lstStyle/>
          <a:p>
            <a:fld id="{B5CEABB6-07DC-46E8-9B57-56EC44A396E5}" type="slidenum">
              <a:rPr lang="en-US" smtClean="0"/>
              <a:pPr/>
              <a:t>30</a:t>
            </a:fld>
            <a:endParaRPr lang="en-US" dirty="0"/>
          </a:p>
        </p:txBody>
      </p:sp>
      <p:sp>
        <p:nvSpPr>
          <p:cNvPr id="8" name="Content Placeholder 7">
            <a:extLst>
              <a:ext uri="{FF2B5EF4-FFF2-40B4-BE49-F238E27FC236}">
                <a16:creationId xmlns:a16="http://schemas.microsoft.com/office/drawing/2014/main" id="{D646B5C0-8DC7-8A12-8DEB-0D55C205B4EC}"/>
              </a:ext>
            </a:extLst>
          </p:cNvPr>
          <p:cNvSpPr>
            <a:spLocks noGrp="1"/>
          </p:cNvSpPr>
          <p:nvPr>
            <p:ph sz="quarter" idx="10"/>
          </p:nvPr>
        </p:nvSpPr>
        <p:spPr>
          <a:xfrm>
            <a:off x="822960" y="1249680"/>
            <a:ext cx="4937760" cy="4724083"/>
          </a:xfrm>
        </p:spPr>
        <p:txBody>
          <a:bodyPr/>
          <a:lstStyle/>
          <a:p>
            <a:pPr marL="285750" indent="-285750">
              <a:buFont typeface="Arial" panose="020B0604020202020204" pitchFamily="34" charset="0"/>
              <a:buChar char="•"/>
            </a:pPr>
            <a:r>
              <a:rPr lang="en-IN" sz="2400" dirty="0">
                <a:solidFill>
                  <a:srgbClr val="FF0000"/>
                </a:solidFill>
                <a:latin typeface="Segoe UI" panose="020B0502040204020203" pitchFamily="34" charset="0"/>
                <a:cs typeface="Segoe UI" panose="020B0502040204020203" pitchFamily="34" charset="0"/>
              </a:rPr>
              <a:t>Retailer</a:t>
            </a:r>
            <a:r>
              <a:rPr lang="en-IN" sz="2400" dirty="0">
                <a:latin typeface="Segoe UI" panose="020B0502040204020203" pitchFamily="34" charset="0"/>
                <a:cs typeface="Segoe UI" panose="020B0502040204020203" pitchFamily="34" charset="0"/>
              </a:rPr>
              <a:t> helped to bring </a:t>
            </a:r>
            <a:r>
              <a:rPr lang="en-IN" sz="2400" dirty="0">
                <a:solidFill>
                  <a:srgbClr val="FF0000"/>
                </a:solidFill>
                <a:latin typeface="Segoe UI" panose="020B0502040204020203" pitchFamily="34" charset="0"/>
                <a:cs typeface="Segoe UI" panose="020B0502040204020203" pitchFamily="34" charset="0"/>
              </a:rPr>
              <a:t>highest</a:t>
            </a:r>
            <a:r>
              <a:rPr lang="en-IN" sz="2400" dirty="0">
                <a:latin typeface="Segoe UI" panose="020B0502040204020203" pitchFamily="34" charset="0"/>
                <a:cs typeface="Segoe UI" panose="020B0502040204020203" pitchFamily="34" charset="0"/>
              </a:rPr>
              <a:t> gross sales in  FY-2021 with a percentage contribution of </a:t>
            </a:r>
            <a:r>
              <a:rPr lang="en-IN" sz="2400" dirty="0">
                <a:solidFill>
                  <a:srgbClr val="FF0000"/>
                </a:solidFill>
                <a:latin typeface="Segoe UI" panose="020B0502040204020203" pitchFamily="34" charset="0"/>
                <a:cs typeface="Segoe UI" panose="020B0502040204020203" pitchFamily="34" charset="0"/>
              </a:rPr>
              <a:t>73.22%</a:t>
            </a:r>
            <a:r>
              <a:rPr lang="en-IN" sz="2400" dirty="0">
                <a:latin typeface="Segoe UI" panose="020B0502040204020203" pitchFamily="34" charset="0"/>
                <a:cs typeface="Segoe UI" panose="020B0502040204020203" pitchFamily="34" charset="0"/>
              </a:rPr>
              <a:t>.</a:t>
            </a:r>
          </a:p>
          <a:p>
            <a:pPr marL="285750" indent="-285750">
              <a:buFont typeface="Arial" panose="020B0604020202020204" pitchFamily="34" charset="0"/>
              <a:buChar char="•"/>
            </a:pPr>
            <a:r>
              <a:rPr lang="en-IN" sz="2400" dirty="0">
                <a:solidFill>
                  <a:srgbClr val="FF0000"/>
                </a:solidFill>
                <a:latin typeface="Segoe UI" panose="020B0502040204020203" pitchFamily="34" charset="0"/>
                <a:cs typeface="Segoe UI" panose="020B0502040204020203" pitchFamily="34" charset="0"/>
              </a:rPr>
              <a:t>Distributor</a:t>
            </a:r>
            <a:r>
              <a:rPr lang="en-IN" sz="2400" dirty="0">
                <a:latin typeface="Segoe UI" panose="020B0502040204020203" pitchFamily="34" charset="0"/>
                <a:cs typeface="Segoe UI" panose="020B0502040204020203" pitchFamily="34" charset="0"/>
              </a:rPr>
              <a:t> had the </a:t>
            </a:r>
            <a:r>
              <a:rPr lang="en-IN" sz="2400" dirty="0">
                <a:solidFill>
                  <a:srgbClr val="FF0000"/>
                </a:solidFill>
                <a:latin typeface="Segoe UI" panose="020B0502040204020203" pitchFamily="34" charset="0"/>
                <a:cs typeface="Segoe UI" panose="020B0502040204020203" pitchFamily="34" charset="0"/>
              </a:rPr>
              <a:t>least</a:t>
            </a:r>
            <a:r>
              <a:rPr lang="en-IN" sz="2400" dirty="0">
                <a:latin typeface="Segoe UI" panose="020B0502040204020203" pitchFamily="34" charset="0"/>
                <a:cs typeface="Segoe UI" panose="020B0502040204020203" pitchFamily="34" charset="0"/>
              </a:rPr>
              <a:t> percentage contribution of around </a:t>
            </a:r>
            <a:r>
              <a:rPr lang="en-IN" sz="2400" dirty="0">
                <a:solidFill>
                  <a:srgbClr val="FF0000"/>
                </a:solidFill>
                <a:latin typeface="Segoe UI" panose="020B0502040204020203" pitchFamily="34" charset="0"/>
                <a:cs typeface="Segoe UI" panose="020B0502040204020203" pitchFamily="34" charset="0"/>
              </a:rPr>
              <a:t>11.31%</a:t>
            </a:r>
            <a:r>
              <a:rPr lang="en-IN" sz="2400" dirty="0">
                <a:latin typeface="Segoe UI" panose="020B0502040204020203" pitchFamily="34" charset="0"/>
                <a:cs typeface="Segoe UI" panose="020B0502040204020203" pitchFamily="34" charset="0"/>
              </a:rPr>
              <a:t> in the FY-2021. </a:t>
            </a:r>
          </a:p>
          <a:p>
            <a:endParaRPr lang="en-IN" dirty="0"/>
          </a:p>
        </p:txBody>
      </p:sp>
      <p:pic>
        <p:nvPicPr>
          <p:cNvPr id="9" name="Picture 8" descr="A colorful circle with numbers and text">
            <a:extLst>
              <a:ext uri="{FF2B5EF4-FFF2-40B4-BE49-F238E27FC236}">
                <a16:creationId xmlns:a16="http://schemas.microsoft.com/office/drawing/2014/main" id="{6D955AAA-A229-4C17-6D91-E17E1E3C4129}"/>
              </a:ext>
            </a:extLst>
          </p:cNvPr>
          <p:cNvPicPr>
            <a:picLocks noChangeAspect="1"/>
          </p:cNvPicPr>
          <p:nvPr/>
        </p:nvPicPr>
        <p:blipFill>
          <a:blip r:embed="rId2"/>
          <a:stretch>
            <a:fillRect/>
          </a:stretch>
        </p:blipFill>
        <p:spPr>
          <a:xfrm>
            <a:off x="5984239" y="1005093"/>
            <a:ext cx="5862321" cy="4471148"/>
          </a:xfrm>
          <a:prstGeom prst="rect">
            <a:avLst/>
          </a:prstGeom>
          <a:ln w="28575">
            <a:solidFill>
              <a:schemeClr val="tx1"/>
            </a:solidFill>
          </a:ln>
        </p:spPr>
      </p:pic>
      <p:pic>
        <p:nvPicPr>
          <p:cNvPr id="3" name="Picture 2" descr="A logo with a black background">
            <a:extLst>
              <a:ext uri="{FF2B5EF4-FFF2-40B4-BE49-F238E27FC236}">
                <a16:creationId xmlns:a16="http://schemas.microsoft.com/office/drawing/2014/main" id="{9F714331-8106-BAA0-52D2-0652E2B5A97F}"/>
              </a:ext>
            </a:extLst>
          </p:cNvPr>
          <p:cNvPicPr>
            <a:picLocks noChangeAspect="1"/>
          </p:cNvPicPr>
          <p:nvPr/>
        </p:nvPicPr>
        <p:blipFill>
          <a:blip r:embed="rId3"/>
          <a:stretch>
            <a:fillRect/>
          </a:stretch>
        </p:blipFill>
        <p:spPr>
          <a:xfrm>
            <a:off x="0" y="20565"/>
            <a:ext cx="914400" cy="731276"/>
          </a:xfrm>
          <a:prstGeom prst="rect">
            <a:avLst/>
          </a:prstGeom>
        </p:spPr>
      </p:pic>
    </p:spTree>
    <p:extLst>
      <p:ext uri="{BB962C8B-B14F-4D97-AF65-F5344CB8AC3E}">
        <p14:creationId xmlns:p14="http://schemas.microsoft.com/office/powerpoint/2010/main" val="1288940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3F590-4724-5F81-D184-A66ACE793B4A}"/>
              </a:ext>
            </a:extLst>
          </p:cNvPr>
          <p:cNvSpPr>
            <a:spLocks noGrp="1"/>
          </p:cNvSpPr>
          <p:nvPr>
            <p:ph type="title"/>
          </p:nvPr>
        </p:nvSpPr>
        <p:spPr>
          <a:xfrm>
            <a:off x="1270571" y="314342"/>
            <a:ext cx="2887530" cy="998335"/>
          </a:xfrm>
        </p:spPr>
        <p:txBody>
          <a:bodyPr/>
          <a:lstStyle/>
          <a:p>
            <a:r>
              <a:rPr lang="en-IN" b="1" dirty="0"/>
              <a:t>REQUEST 10:</a:t>
            </a:r>
            <a:br>
              <a:rPr lang="en-IN" b="1" dirty="0"/>
            </a:br>
            <a:endParaRPr lang="en-IN" b="1" dirty="0"/>
          </a:p>
        </p:txBody>
      </p:sp>
      <p:sp>
        <p:nvSpPr>
          <p:cNvPr id="3" name="Content Placeholder 2">
            <a:extLst>
              <a:ext uri="{FF2B5EF4-FFF2-40B4-BE49-F238E27FC236}">
                <a16:creationId xmlns:a16="http://schemas.microsoft.com/office/drawing/2014/main" id="{419E99FB-AB9E-7303-ABE0-A698F2C140B1}"/>
              </a:ext>
            </a:extLst>
          </p:cNvPr>
          <p:cNvSpPr>
            <a:spLocks noGrp="1"/>
          </p:cNvSpPr>
          <p:nvPr>
            <p:ph sz="quarter" idx="10"/>
          </p:nvPr>
        </p:nvSpPr>
        <p:spPr>
          <a:xfrm>
            <a:off x="1270571" y="1219200"/>
            <a:ext cx="6542470" cy="1304942"/>
          </a:xfrm>
        </p:spPr>
        <p:txBody>
          <a:bodyPr>
            <a:normAutofit/>
          </a:bodyPr>
          <a:lstStyle/>
          <a:p>
            <a:r>
              <a:rPr lang="en-US" dirty="0">
                <a:latin typeface="Segoe UI" panose="020B0502040204020203" pitchFamily="34" charset="0"/>
                <a:cs typeface="Segoe UI" panose="020B0502040204020203" pitchFamily="34" charset="0"/>
              </a:rPr>
              <a:t>Get the Top 3 products in each division that have a high </a:t>
            </a:r>
            <a:r>
              <a:rPr lang="en-US" dirty="0" err="1">
                <a:latin typeface="Segoe UI" panose="020B0502040204020203" pitchFamily="34" charset="0"/>
                <a:cs typeface="Segoe UI" panose="020B0502040204020203" pitchFamily="34" charset="0"/>
              </a:rPr>
              <a:t>total_sold_quantity</a:t>
            </a:r>
            <a:r>
              <a:rPr lang="en-US" dirty="0">
                <a:latin typeface="Segoe UI" panose="020B0502040204020203" pitchFamily="34" charset="0"/>
                <a:cs typeface="Segoe UI" panose="020B0502040204020203" pitchFamily="34" charset="0"/>
              </a:rPr>
              <a:t> in the </a:t>
            </a:r>
            <a:r>
              <a:rPr lang="en-US" dirty="0" err="1">
                <a:latin typeface="Segoe UI" panose="020B0502040204020203" pitchFamily="34" charset="0"/>
                <a:cs typeface="Segoe UI" panose="020B0502040204020203" pitchFamily="34" charset="0"/>
              </a:rPr>
              <a:t>fiscal_year</a:t>
            </a:r>
            <a:r>
              <a:rPr lang="en-US" dirty="0">
                <a:latin typeface="Segoe UI" panose="020B0502040204020203" pitchFamily="34" charset="0"/>
                <a:cs typeface="Segoe UI" panose="020B0502040204020203" pitchFamily="34" charset="0"/>
              </a:rPr>
              <a:t> 2021? The final output contains these </a:t>
            </a:r>
            <a:r>
              <a:rPr lang="en-US" dirty="0" err="1">
                <a:latin typeface="Segoe UI" panose="020B0502040204020203" pitchFamily="34" charset="0"/>
                <a:cs typeface="Segoe UI" panose="020B0502040204020203" pitchFamily="34" charset="0"/>
              </a:rPr>
              <a:t>fields:division</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product_code</a:t>
            </a:r>
            <a:r>
              <a:rPr lang="en-US" dirty="0">
                <a:latin typeface="Segoe UI" panose="020B0502040204020203" pitchFamily="34" charset="0"/>
                <a:cs typeface="Segoe UI" panose="020B0502040204020203" pitchFamily="34" charset="0"/>
              </a:rPr>
              <a:t>, product, </a:t>
            </a:r>
            <a:r>
              <a:rPr lang="en-US" dirty="0" err="1">
                <a:latin typeface="Segoe UI" panose="020B0502040204020203" pitchFamily="34" charset="0"/>
                <a:cs typeface="Segoe UI" panose="020B0502040204020203" pitchFamily="34" charset="0"/>
              </a:rPr>
              <a:t>total_sold_quantity</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rank_order</a:t>
            </a:r>
            <a:r>
              <a:rPr lang="en-US" dirty="0">
                <a:latin typeface="Segoe UI" panose="020B0502040204020203" pitchFamily="34" charset="0"/>
                <a:cs typeface="Segoe UI" panose="020B0502040204020203" pitchFamily="34" charset="0"/>
              </a:rPr>
              <a:t> </a:t>
            </a:r>
            <a:endParaRPr lang="en-IN" dirty="0">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AE722038-D6B2-7B1C-7CC1-E639FF3BD136}"/>
              </a:ext>
            </a:extLst>
          </p:cNvPr>
          <p:cNvSpPr>
            <a:spLocks noGrp="1"/>
          </p:cNvSpPr>
          <p:nvPr>
            <p:ph type="sldNum" sz="quarter" idx="4"/>
          </p:nvPr>
        </p:nvSpPr>
        <p:spPr/>
        <p:txBody>
          <a:bodyPr/>
          <a:lstStyle/>
          <a:p>
            <a:fld id="{B5CEABB6-07DC-46E8-9B57-56EC44A396E5}" type="slidenum">
              <a:rPr lang="en-US" smtClean="0"/>
              <a:pPr/>
              <a:t>31</a:t>
            </a:fld>
            <a:endParaRPr lang="en-US" dirty="0"/>
          </a:p>
        </p:txBody>
      </p:sp>
      <p:pic>
        <p:nvPicPr>
          <p:cNvPr id="6" name="Content Placeholder 4">
            <a:extLst>
              <a:ext uri="{FF2B5EF4-FFF2-40B4-BE49-F238E27FC236}">
                <a16:creationId xmlns:a16="http://schemas.microsoft.com/office/drawing/2014/main" id="{6BCCCD27-BD8C-1F36-ACD2-E45FB165A6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3155274"/>
            <a:ext cx="5965881" cy="3549732"/>
          </a:xfrm>
          <a:prstGeom prst="rect">
            <a:avLst/>
          </a:prstGeom>
        </p:spPr>
      </p:pic>
      <p:pic>
        <p:nvPicPr>
          <p:cNvPr id="4" name="Picture 3">
            <a:extLst>
              <a:ext uri="{FF2B5EF4-FFF2-40B4-BE49-F238E27FC236}">
                <a16:creationId xmlns:a16="http://schemas.microsoft.com/office/drawing/2014/main" id="{A9C5F5E3-EB42-BB9A-8681-2D51D3830A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9960" y="3540188"/>
            <a:ext cx="4892040" cy="3002280"/>
          </a:xfrm>
          <a:prstGeom prst="rect">
            <a:avLst/>
          </a:prstGeom>
        </p:spPr>
      </p:pic>
      <p:sp>
        <p:nvSpPr>
          <p:cNvPr id="7" name="TextBox 6">
            <a:extLst>
              <a:ext uri="{FF2B5EF4-FFF2-40B4-BE49-F238E27FC236}">
                <a16:creationId xmlns:a16="http://schemas.microsoft.com/office/drawing/2014/main" id="{7AC6E1F9-9767-A367-0868-CE1A71CDF35C}"/>
              </a:ext>
            </a:extLst>
          </p:cNvPr>
          <p:cNvSpPr txBox="1"/>
          <p:nvPr/>
        </p:nvSpPr>
        <p:spPr>
          <a:xfrm>
            <a:off x="8971280" y="2255520"/>
            <a:ext cx="1706880" cy="584775"/>
          </a:xfrm>
          <a:prstGeom prst="rect">
            <a:avLst/>
          </a:prstGeom>
          <a:noFill/>
        </p:spPr>
        <p:txBody>
          <a:bodyPr wrap="square" rtlCol="0">
            <a:spAutoFit/>
          </a:bodyPr>
          <a:lstStyle/>
          <a:p>
            <a:r>
              <a:rPr lang="en-IN" sz="3200" b="1" dirty="0"/>
              <a:t>OUTPUT</a:t>
            </a:r>
          </a:p>
        </p:txBody>
      </p:sp>
      <p:pic>
        <p:nvPicPr>
          <p:cNvPr id="8" name="Picture 7" descr="A logo with a black background">
            <a:extLst>
              <a:ext uri="{FF2B5EF4-FFF2-40B4-BE49-F238E27FC236}">
                <a16:creationId xmlns:a16="http://schemas.microsoft.com/office/drawing/2014/main" id="{215FD6B4-D96E-65F1-4442-8E5F20D05F57}"/>
              </a:ext>
            </a:extLst>
          </p:cNvPr>
          <p:cNvPicPr>
            <a:picLocks noChangeAspect="1"/>
          </p:cNvPicPr>
          <p:nvPr/>
        </p:nvPicPr>
        <p:blipFill>
          <a:blip r:embed="rId4"/>
          <a:stretch>
            <a:fillRect/>
          </a:stretch>
        </p:blipFill>
        <p:spPr>
          <a:xfrm>
            <a:off x="22410" y="16265"/>
            <a:ext cx="891989" cy="766056"/>
          </a:xfrm>
          <a:prstGeom prst="rect">
            <a:avLst/>
          </a:prstGeom>
        </p:spPr>
      </p:pic>
    </p:spTree>
    <p:extLst>
      <p:ext uri="{BB962C8B-B14F-4D97-AF65-F5344CB8AC3E}">
        <p14:creationId xmlns:p14="http://schemas.microsoft.com/office/powerpoint/2010/main" val="42937058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63BD-AFEB-0732-BF92-B05C0ED2EB97}"/>
              </a:ext>
            </a:extLst>
          </p:cNvPr>
          <p:cNvSpPr>
            <a:spLocks noGrp="1"/>
          </p:cNvSpPr>
          <p:nvPr>
            <p:ph type="title"/>
          </p:nvPr>
        </p:nvSpPr>
        <p:spPr>
          <a:xfrm>
            <a:off x="1158240" y="372201"/>
            <a:ext cx="2499360" cy="700467"/>
          </a:xfrm>
        </p:spPr>
        <p:txBody>
          <a:bodyPr/>
          <a:lstStyle/>
          <a:p>
            <a:r>
              <a:rPr lang="en-IN" b="1" dirty="0"/>
              <a:t>INSIGHTS</a:t>
            </a:r>
          </a:p>
        </p:txBody>
      </p:sp>
      <p:sp>
        <p:nvSpPr>
          <p:cNvPr id="3" name="Content Placeholder 2">
            <a:extLst>
              <a:ext uri="{FF2B5EF4-FFF2-40B4-BE49-F238E27FC236}">
                <a16:creationId xmlns:a16="http://schemas.microsoft.com/office/drawing/2014/main" id="{8F3836E0-35A9-A431-0C4B-4D3C70D49895}"/>
              </a:ext>
            </a:extLst>
          </p:cNvPr>
          <p:cNvSpPr>
            <a:spLocks noGrp="1"/>
          </p:cNvSpPr>
          <p:nvPr>
            <p:ph sz="quarter" idx="10"/>
          </p:nvPr>
        </p:nvSpPr>
        <p:spPr>
          <a:xfrm>
            <a:off x="1168400" y="1371601"/>
            <a:ext cx="2499360" cy="3576319"/>
          </a:xfrm>
        </p:spPr>
        <p:txBody>
          <a:bodyPr>
            <a:noAutofit/>
          </a:bodyPr>
          <a:lstStyle/>
          <a:p>
            <a:r>
              <a:rPr lang="en-IN" sz="2400" dirty="0">
                <a:latin typeface="Segoe UI" panose="020B0502040204020203" pitchFamily="34" charset="0"/>
                <a:cs typeface="Segoe UI" panose="020B0502040204020203" pitchFamily="34" charset="0"/>
              </a:rPr>
              <a:t>The top 3 selling products in </a:t>
            </a:r>
            <a:r>
              <a:rPr lang="en-IN" sz="2400" dirty="0">
                <a:solidFill>
                  <a:srgbClr val="FF0000"/>
                </a:solidFill>
                <a:latin typeface="Segoe UI" panose="020B0502040204020203" pitchFamily="34" charset="0"/>
                <a:cs typeface="Segoe UI" panose="020B0502040204020203" pitchFamily="34" charset="0"/>
              </a:rPr>
              <a:t>N&amp;S </a:t>
            </a:r>
            <a:r>
              <a:rPr lang="en-IN" sz="2400" dirty="0">
                <a:latin typeface="Segoe UI" panose="020B0502040204020203" pitchFamily="34" charset="0"/>
                <a:cs typeface="Segoe UI" panose="020B0502040204020203" pitchFamily="34" charset="0"/>
              </a:rPr>
              <a:t>were </a:t>
            </a:r>
            <a:r>
              <a:rPr lang="en-IN" sz="2400" dirty="0" err="1">
                <a:solidFill>
                  <a:srgbClr val="FF0000"/>
                </a:solidFill>
                <a:latin typeface="Segoe UI" panose="020B0502040204020203" pitchFamily="34" charset="0"/>
                <a:cs typeface="Segoe UI" panose="020B0502040204020203" pitchFamily="34" charset="0"/>
              </a:rPr>
              <a:t>pendrives</a:t>
            </a:r>
            <a:r>
              <a:rPr lang="en-IN" sz="2400" dirty="0">
                <a:latin typeface="Segoe UI" panose="020B0502040204020203" pitchFamily="34" charset="0"/>
                <a:cs typeface="Segoe UI" panose="020B0502040204020203" pitchFamily="34" charset="0"/>
              </a:rPr>
              <a:t>, which were around 7 lakh in quantity.</a:t>
            </a:r>
          </a:p>
        </p:txBody>
      </p:sp>
      <p:sp>
        <p:nvSpPr>
          <p:cNvPr id="4" name="Slide Number Placeholder 3">
            <a:extLst>
              <a:ext uri="{FF2B5EF4-FFF2-40B4-BE49-F238E27FC236}">
                <a16:creationId xmlns:a16="http://schemas.microsoft.com/office/drawing/2014/main" id="{3D716A0F-47D4-1BCC-9705-8B6F6546CF44}"/>
              </a:ext>
            </a:extLst>
          </p:cNvPr>
          <p:cNvSpPr>
            <a:spLocks noGrp="1"/>
          </p:cNvSpPr>
          <p:nvPr>
            <p:ph type="sldNum" sz="quarter" idx="4"/>
          </p:nvPr>
        </p:nvSpPr>
        <p:spPr/>
        <p:txBody>
          <a:bodyPr/>
          <a:lstStyle/>
          <a:p>
            <a:fld id="{B5CEABB6-07DC-46E8-9B57-56EC44A396E5}" type="slidenum">
              <a:rPr lang="en-US" smtClean="0"/>
              <a:pPr/>
              <a:t>32</a:t>
            </a:fld>
            <a:endParaRPr lang="en-US" dirty="0"/>
          </a:p>
        </p:txBody>
      </p:sp>
      <p:pic>
        <p:nvPicPr>
          <p:cNvPr id="11" name="Picture 10" descr="A screenshot of a graph">
            <a:extLst>
              <a:ext uri="{FF2B5EF4-FFF2-40B4-BE49-F238E27FC236}">
                <a16:creationId xmlns:a16="http://schemas.microsoft.com/office/drawing/2014/main" id="{C35D5124-2A5A-3D9B-DF37-DF9B998A6395}"/>
              </a:ext>
            </a:extLst>
          </p:cNvPr>
          <p:cNvPicPr>
            <a:picLocks noChangeAspect="1"/>
          </p:cNvPicPr>
          <p:nvPr/>
        </p:nvPicPr>
        <p:blipFill>
          <a:blip r:embed="rId2"/>
          <a:stretch>
            <a:fillRect/>
          </a:stretch>
        </p:blipFill>
        <p:spPr>
          <a:xfrm>
            <a:off x="4470400" y="1239520"/>
            <a:ext cx="7409911" cy="5464013"/>
          </a:xfrm>
          <a:prstGeom prst="rect">
            <a:avLst/>
          </a:prstGeom>
          <a:ln w="28575">
            <a:solidFill>
              <a:schemeClr val="tx1"/>
            </a:solidFill>
          </a:ln>
        </p:spPr>
      </p:pic>
      <p:pic>
        <p:nvPicPr>
          <p:cNvPr id="5" name="Picture 4" descr="A logo with a black background">
            <a:extLst>
              <a:ext uri="{FF2B5EF4-FFF2-40B4-BE49-F238E27FC236}">
                <a16:creationId xmlns:a16="http://schemas.microsoft.com/office/drawing/2014/main" id="{2B624DEE-3BE5-28EB-70E2-FEE151C2A1DC}"/>
              </a:ext>
            </a:extLst>
          </p:cNvPr>
          <p:cNvPicPr>
            <a:picLocks noChangeAspect="1"/>
          </p:cNvPicPr>
          <p:nvPr/>
        </p:nvPicPr>
        <p:blipFill>
          <a:blip r:embed="rId3"/>
          <a:stretch>
            <a:fillRect/>
          </a:stretch>
        </p:blipFill>
        <p:spPr>
          <a:xfrm>
            <a:off x="22411" y="15509"/>
            <a:ext cx="891989" cy="802032"/>
          </a:xfrm>
          <a:prstGeom prst="rect">
            <a:avLst/>
          </a:prstGeom>
        </p:spPr>
      </p:pic>
    </p:spTree>
    <p:extLst>
      <p:ext uri="{BB962C8B-B14F-4D97-AF65-F5344CB8AC3E}">
        <p14:creationId xmlns:p14="http://schemas.microsoft.com/office/powerpoint/2010/main" val="13092117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B0F2C-31CD-67B5-4A91-2996684959CF}"/>
              </a:ext>
            </a:extLst>
          </p:cNvPr>
          <p:cNvSpPr>
            <a:spLocks noGrp="1"/>
          </p:cNvSpPr>
          <p:nvPr>
            <p:ph type="title"/>
          </p:nvPr>
        </p:nvSpPr>
        <p:spPr>
          <a:xfrm>
            <a:off x="914400" y="315532"/>
            <a:ext cx="2672080" cy="4195507"/>
          </a:xfrm>
        </p:spPr>
        <p:txBody>
          <a:bodyPr>
            <a:normAutofit/>
          </a:bodyPr>
          <a:lstStyle/>
          <a:p>
            <a:r>
              <a:rPr lang="en-IN" sz="2400" cap="none" dirty="0">
                <a:latin typeface="Segoe UI" panose="020B0502040204020203" pitchFamily="34" charset="0"/>
                <a:cs typeface="Segoe UI" panose="020B0502040204020203" pitchFamily="34" charset="0"/>
              </a:rPr>
              <a:t>The top 3 selling product in </a:t>
            </a:r>
            <a:r>
              <a:rPr lang="en-IN" sz="2400" cap="none" dirty="0">
                <a:solidFill>
                  <a:srgbClr val="FF0000"/>
                </a:solidFill>
                <a:latin typeface="Segoe UI" panose="020B0502040204020203" pitchFamily="34" charset="0"/>
                <a:cs typeface="Segoe UI" panose="020B0502040204020203" pitchFamily="34" charset="0"/>
              </a:rPr>
              <a:t>P &amp; A</a:t>
            </a:r>
            <a:r>
              <a:rPr lang="en-IN" sz="2400" cap="none" dirty="0">
                <a:latin typeface="Segoe UI" panose="020B0502040204020203" pitchFamily="34" charset="0"/>
                <a:cs typeface="Segoe UI" panose="020B0502040204020203" pitchFamily="34" charset="0"/>
              </a:rPr>
              <a:t>  were </a:t>
            </a:r>
            <a:r>
              <a:rPr lang="en-IN" sz="2400" cap="none" dirty="0">
                <a:solidFill>
                  <a:srgbClr val="FF0000"/>
                </a:solidFill>
                <a:latin typeface="Segoe UI" panose="020B0502040204020203" pitchFamily="34" charset="0"/>
                <a:cs typeface="Segoe UI" panose="020B0502040204020203" pitchFamily="34" charset="0"/>
              </a:rPr>
              <a:t>mouse</a:t>
            </a:r>
            <a:r>
              <a:rPr lang="en-IN" sz="2400" cap="none" dirty="0">
                <a:latin typeface="Segoe UI" panose="020B0502040204020203" pitchFamily="34" charset="0"/>
                <a:cs typeface="Segoe UI" panose="020B0502040204020203" pitchFamily="34" charset="0"/>
              </a:rPr>
              <a:t>, which were around 4 lakh in quantity</a:t>
            </a:r>
            <a:r>
              <a:rPr lang="en-IN" sz="2400" dirty="0">
                <a:latin typeface="Segoe UI" panose="020B0502040204020203" pitchFamily="34" charset="0"/>
                <a:cs typeface="Segoe UI" panose="020B0502040204020203" pitchFamily="34" charset="0"/>
              </a:rPr>
              <a:t>.</a:t>
            </a:r>
            <a:br>
              <a:rPr lang="en-IN" sz="2400" dirty="0">
                <a:latin typeface="Segoe UI" panose="020B0502040204020203" pitchFamily="34" charset="0"/>
                <a:cs typeface="Segoe UI" panose="020B0502040204020203" pitchFamily="34" charset="0"/>
              </a:rPr>
            </a:br>
            <a:endParaRPr lang="en-IN" sz="2400" dirty="0"/>
          </a:p>
        </p:txBody>
      </p:sp>
      <p:sp>
        <p:nvSpPr>
          <p:cNvPr id="4" name="Slide Number Placeholder 3">
            <a:extLst>
              <a:ext uri="{FF2B5EF4-FFF2-40B4-BE49-F238E27FC236}">
                <a16:creationId xmlns:a16="http://schemas.microsoft.com/office/drawing/2014/main" id="{B3FCFBE0-C71C-3B9C-A4CD-D515ABEBEBA2}"/>
              </a:ext>
            </a:extLst>
          </p:cNvPr>
          <p:cNvSpPr>
            <a:spLocks noGrp="1"/>
          </p:cNvSpPr>
          <p:nvPr>
            <p:ph type="sldNum" sz="quarter" idx="4"/>
          </p:nvPr>
        </p:nvSpPr>
        <p:spPr/>
        <p:txBody>
          <a:bodyPr/>
          <a:lstStyle/>
          <a:p>
            <a:fld id="{B5CEABB6-07DC-46E8-9B57-56EC44A396E5}" type="slidenum">
              <a:rPr lang="en-US" smtClean="0"/>
              <a:pPr/>
              <a:t>33</a:t>
            </a:fld>
            <a:endParaRPr lang="en-US" dirty="0"/>
          </a:p>
        </p:txBody>
      </p:sp>
      <p:pic>
        <p:nvPicPr>
          <p:cNvPr id="6" name="Picture 5" descr="A screenshot of a graph">
            <a:extLst>
              <a:ext uri="{FF2B5EF4-FFF2-40B4-BE49-F238E27FC236}">
                <a16:creationId xmlns:a16="http://schemas.microsoft.com/office/drawing/2014/main" id="{689E2D18-2904-614F-3EC7-93CB35847E3C}"/>
              </a:ext>
            </a:extLst>
          </p:cNvPr>
          <p:cNvPicPr>
            <a:picLocks noChangeAspect="1"/>
          </p:cNvPicPr>
          <p:nvPr/>
        </p:nvPicPr>
        <p:blipFill>
          <a:blip r:embed="rId2"/>
          <a:stretch>
            <a:fillRect/>
          </a:stretch>
        </p:blipFill>
        <p:spPr>
          <a:xfrm>
            <a:off x="4165599" y="1178559"/>
            <a:ext cx="7853681" cy="5215801"/>
          </a:xfrm>
          <a:prstGeom prst="rect">
            <a:avLst/>
          </a:prstGeom>
          <a:ln w="28575">
            <a:solidFill>
              <a:schemeClr val="tx1"/>
            </a:solidFill>
          </a:ln>
        </p:spPr>
      </p:pic>
      <p:pic>
        <p:nvPicPr>
          <p:cNvPr id="3" name="Picture 2" descr="A logo with a black background">
            <a:extLst>
              <a:ext uri="{FF2B5EF4-FFF2-40B4-BE49-F238E27FC236}">
                <a16:creationId xmlns:a16="http://schemas.microsoft.com/office/drawing/2014/main" id="{18EF883C-98B3-706E-8A5F-007D6F312C9C}"/>
              </a:ext>
            </a:extLst>
          </p:cNvPr>
          <p:cNvPicPr>
            <a:picLocks noChangeAspect="1"/>
          </p:cNvPicPr>
          <p:nvPr/>
        </p:nvPicPr>
        <p:blipFill>
          <a:blip r:embed="rId3"/>
          <a:stretch>
            <a:fillRect/>
          </a:stretch>
        </p:blipFill>
        <p:spPr>
          <a:xfrm>
            <a:off x="22411" y="0"/>
            <a:ext cx="891989" cy="863673"/>
          </a:xfrm>
          <a:prstGeom prst="rect">
            <a:avLst/>
          </a:prstGeom>
        </p:spPr>
      </p:pic>
    </p:spTree>
    <p:extLst>
      <p:ext uri="{BB962C8B-B14F-4D97-AF65-F5344CB8AC3E}">
        <p14:creationId xmlns:p14="http://schemas.microsoft.com/office/powerpoint/2010/main" val="25775115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D55DE-026C-60FD-3CF8-03DA3BA7083D}"/>
              </a:ext>
            </a:extLst>
          </p:cNvPr>
          <p:cNvSpPr>
            <a:spLocks noGrp="1"/>
          </p:cNvSpPr>
          <p:nvPr>
            <p:ph type="title"/>
          </p:nvPr>
        </p:nvSpPr>
        <p:spPr>
          <a:xfrm>
            <a:off x="914400" y="315532"/>
            <a:ext cx="2844800" cy="3707828"/>
          </a:xfrm>
        </p:spPr>
        <p:txBody>
          <a:bodyPr>
            <a:normAutofit/>
          </a:bodyPr>
          <a:lstStyle/>
          <a:p>
            <a:r>
              <a:rPr lang="en-IN" sz="2400" cap="none" dirty="0">
                <a:latin typeface="Segoe UI" panose="020B0502040204020203" pitchFamily="34" charset="0"/>
                <a:cs typeface="Segoe UI" panose="020B0502040204020203" pitchFamily="34" charset="0"/>
              </a:rPr>
              <a:t>The top 3 products in </a:t>
            </a:r>
            <a:r>
              <a:rPr lang="en-IN" sz="2400" cap="none" dirty="0">
                <a:solidFill>
                  <a:srgbClr val="FF0000"/>
                </a:solidFill>
                <a:latin typeface="Segoe UI" panose="020B0502040204020203" pitchFamily="34" charset="0"/>
                <a:cs typeface="Segoe UI" panose="020B0502040204020203" pitchFamily="34" charset="0"/>
              </a:rPr>
              <a:t>PC</a:t>
            </a:r>
            <a:r>
              <a:rPr lang="en-IN" sz="2400" cap="none" dirty="0">
                <a:latin typeface="Segoe UI" panose="020B0502040204020203" pitchFamily="34" charset="0"/>
                <a:cs typeface="Segoe UI" panose="020B0502040204020203" pitchFamily="34" charset="0"/>
              </a:rPr>
              <a:t> were </a:t>
            </a:r>
            <a:r>
              <a:rPr lang="en-IN" sz="2400" cap="none" dirty="0">
                <a:solidFill>
                  <a:srgbClr val="FF0000"/>
                </a:solidFill>
                <a:latin typeface="Segoe UI" panose="020B0502040204020203" pitchFamily="34" charset="0"/>
                <a:cs typeface="Segoe UI" panose="020B0502040204020203" pitchFamily="34" charset="0"/>
              </a:rPr>
              <a:t>personal laptops</a:t>
            </a:r>
            <a:r>
              <a:rPr lang="en-IN" sz="2400" cap="none" dirty="0">
                <a:latin typeface="Segoe UI" panose="020B0502040204020203" pitchFamily="34" charset="0"/>
                <a:cs typeface="Segoe UI" panose="020B0502040204020203" pitchFamily="34" charset="0"/>
              </a:rPr>
              <a:t>, which were around 17,000 in quantity.</a:t>
            </a:r>
          </a:p>
        </p:txBody>
      </p:sp>
      <p:sp>
        <p:nvSpPr>
          <p:cNvPr id="4" name="Slide Number Placeholder 3">
            <a:extLst>
              <a:ext uri="{FF2B5EF4-FFF2-40B4-BE49-F238E27FC236}">
                <a16:creationId xmlns:a16="http://schemas.microsoft.com/office/drawing/2014/main" id="{A0338454-56E8-28DE-3303-EA6682131EBE}"/>
              </a:ext>
            </a:extLst>
          </p:cNvPr>
          <p:cNvSpPr>
            <a:spLocks noGrp="1"/>
          </p:cNvSpPr>
          <p:nvPr>
            <p:ph type="sldNum" sz="quarter" idx="4"/>
          </p:nvPr>
        </p:nvSpPr>
        <p:spPr/>
        <p:txBody>
          <a:bodyPr/>
          <a:lstStyle/>
          <a:p>
            <a:fld id="{B5CEABB6-07DC-46E8-9B57-56EC44A396E5}" type="slidenum">
              <a:rPr lang="en-US" smtClean="0"/>
              <a:pPr/>
              <a:t>34</a:t>
            </a:fld>
            <a:endParaRPr lang="en-US" dirty="0"/>
          </a:p>
        </p:txBody>
      </p:sp>
      <p:pic>
        <p:nvPicPr>
          <p:cNvPr id="6" name="Picture 5" descr="A graph of different colored squares">
            <a:extLst>
              <a:ext uri="{FF2B5EF4-FFF2-40B4-BE49-F238E27FC236}">
                <a16:creationId xmlns:a16="http://schemas.microsoft.com/office/drawing/2014/main" id="{860C76F0-A75A-B2D8-C39E-795E66F75C55}"/>
              </a:ext>
            </a:extLst>
          </p:cNvPr>
          <p:cNvPicPr>
            <a:picLocks noChangeAspect="1"/>
          </p:cNvPicPr>
          <p:nvPr/>
        </p:nvPicPr>
        <p:blipFill>
          <a:blip r:embed="rId2"/>
          <a:stretch>
            <a:fillRect/>
          </a:stretch>
        </p:blipFill>
        <p:spPr>
          <a:xfrm>
            <a:off x="4217311" y="820344"/>
            <a:ext cx="7873089" cy="5425910"/>
          </a:xfrm>
          <a:prstGeom prst="rect">
            <a:avLst/>
          </a:prstGeom>
          <a:ln w="28575">
            <a:solidFill>
              <a:schemeClr val="tx1"/>
            </a:solidFill>
          </a:ln>
        </p:spPr>
      </p:pic>
      <p:pic>
        <p:nvPicPr>
          <p:cNvPr id="3" name="Picture 2" descr="A logo with a black background">
            <a:extLst>
              <a:ext uri="{FF2B5EF4-FFF2-40B4-BE49-F238E27FC236}">
                <a16:creationId xmlns:a16="http://schemas.microsoft.com/office/drawing/2014/main" id="{7C2EFD30-AAC5-A52B-C19F-321DEB747F97}"/>
              </a:ext>
            </a:extLst>
          </p:cNvPr>
          <p:cNvPicPr>
            <a:picLocks noChangeAspect="1"/>
          </p:cNvPicPr>
          <p:nvPr/>
        </p:nvPicPr>
        <p:blipFill>
          <a:blip r:embed="rId3"/>
          <a:stretch>
            <a:fillRect/>
          </a:stretch>
        </p:blipFill>
        <p:spPr>
          <a:xfrm>
            <a:off x="22411" y="0"/>
            <a:ext cx="891989" cy="863673"/>
          </a:xfrm>
          <a:prstGeom prst="rect">
            <a:avLst/>
          </a:prstGeom>
        </p:spPr>
      </p:pic>
    </p:spTree>
    <p:extLst>
      <p:ext uri="{BB962C8B-B14F-4D97-AF65-F5344CB8AC3E}">
        <p14:creationId xmlns:p14="http://schemas.microsoft.com/office/powerpoint/2010/main" val="17402663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7B52831-0916-294C-0ACB-9774B9805D9B}"/>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151" r="18577"/>
          <a:stretch/>
        </p:blipFill>
        <p:spPr>
          <a:xfrm flipH="1">
            <a:off x="0" y="0"/>
            <a:ext cx="5181600" cy="6858000"/>
          </a:xfrm>
          <a:prstGeom prst="rect">
            <a:avLst/>
          </a:prstGeom>
        </p:spPr>
      </p:pic>
      <p:sp>
        <p:nvSpPr>
          <p:cNvPr id="7" name="Title 6">
            <a:extLst>
              <a:ext uri="{FF2B5EF4-FFF2-40B4-BE49-F238E27FC236}">
                <a16:creationId xmlns:a16="http://schemas.microsoft.com/office/drawing/2014/main" id="{E82E216E-9EE0-9D3F-D692-083F575A3D04}"/>
              </a:ext>
            </a:extLst>
          </p:cNvPr>
          <p:cNvSpPr>
            <a:spLocks noGrp="1"/>
          </p:cNvSpPr>
          <p:nvPr>
            <p:ph type="title"/>
          </p:nvPr>
        </p:nvSpPr>
        <p:spPr>
          <a:xfrm>
            <a:off x="6091515" y="374090"/>
            <a:ext cx="5057104" cy="3624984"/>
          </a:xfrm>
        </p:spPr>
        <p:txBody>
          <a:bodyPr/>
          <a:lstStyle/>
          <a:p>
            <a:r>
              <a:rPr lang="en-US" dirty="0"/>
              <a:t>Thank you</a:t>
            </a:r>
          </a:p>
        </p:txBody>
      </p:sp>
    </p:spTree>
    <p:extLst>
      <p:ext uri="{BB962C8B-B14F-4D97-AF65-F5344CB8AC3E}">
        <p14:creationId xmlns:p14="http://schemas.microsoft.com/office/powerpoint/2010/main" val="769932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A00E9-B24C-24C3-02A4-6F2A5701E46E}"/>
              </a:ext>
            </a:extLst>
          </p:cNvPr>
          <p:cNvSpPr>
            <a:spLocks noGrp="1"/>
          </p:cNvSpPr>
          <p:nvPr>
            <p:ph type="title"/>
          </p:nvPr>
        </p:nvSpPr>
        <p:spPr>
          <a:xfrm>
            <a:off x="508000" y="315534"/>
            <a:ext cx="5047226" cy="618531"/>
          </a:xfrm>
        </p:spPr>
        <p:txBody>
          <a:bodyPr>
            <a:noAutofit/>
          </a:bodyPr>
          <a:lstStyle/>
          <a:p>
            <a:r>
              <a:rPr lang="en-IN" sz="4400" b="1" dirty="0"/>
              <a:t>ATLIQ’S MARKETS</a:t>
            </a:r>
          </a:p>
        </p:txBody>
      </p:sp>
      <p:sp>
        <p:nvSpPr>
          <p:cNvPr id="4" name="Slide Number Placeholder 3">
            <a:extLst>
              <a:ext uri="{FF2B5EF4-FFF2-40B4-BE49-F238E27FC236}">
                <a16:creationId xmlns:a16="http://schemas.microsoft.com/office/drawing/2014/main" id="{4FDCBB8A-D4D8-8A96-6FCD-FAE44FF08222}"/>
              </a:ext>
            </a:extLst>
          </p:cNvPr>
          <p:cNvSpPr>
            <a:spLocks noGrp="1"/>
          </p:cNvSpPr>
          <p:nvPr>
            <p:ph type="sldNum" sz="quarter" idx="4"/>
          </p:nvPr>
        </p:nvSpPr>
        <p:spPr/>
        <p:txBody>
          <a:bodyPr/>
          <a:lstStyle/>
          <a:p>
            <a:fld id="{B5CEABB6-07DC-46E8-9B57-56EC44A396E5}" type="slidenum">
              <a:rPr lang="en-US" smtClean="0"/>
              <a:pPr/>
              <a:t>4</a:t>
            </a:fld>
            <a:endParaRPr lang="en-US" dirty="0"/>
          </a:p>
        </p:txBody>
      </p:sp>
      <p:pic>
        <p:nvPicPr>
          <p:cNvPr id="6" name="Picture 5" descr="A map of the world with red dots&#10;&#10;Description automatically generated">
            <a:extLst>
              <a:ext uri="{FF2B5EF4-FFF2-40B4-BE49-F238E27FC236}">
                <a16:creationId xmlns:a16="http://schemas.microsoft.com/office/drawing/2014/main" id="{23E36C44-2FA0-F7BE-F94A-26257E126D9D}"/>
              </a:ext>
            </a:extLst>
          </p:cNvPr>
          <p:cNvPicPr>
            <a:picLocks noChangeAspect="1"/>
          </p:cNvPicPr>
          <p:nvPr/>
        </p:nvPicPr>
        <p:blipFill>
          <a:blip r:embed="rId2"/>
          <a:stretch>
            <a:fillRect/>
          </a:stretch>
        </p:blipFill>
        <p:spPr>
          <a:xfrm>
            <a:off x="182880" y="1016001"/>
            <a:ext cx="11511280" cy="5954742"/>
          </a:xfrm>
          <a:prstGeom prst="rect">
            <a:avLst/>
          </a:prstGeom>
          <a:ln w="19050">
            <a:solidFill>
              <a:schemeClr val="tx1"/>
            </a:solidFill>
          </a:ln>
        </p:spPr>
      </p:pic>
    </p:spTree>
    <p:extLst>
      <p:ext uri="{BB962C8B-B14F-4D97-AF65-F5344CB8AC3E}">
        <p14:creationId xmlns:p14="http://schemas.microsoft.com/office/powerpoint/2010/main" val="3015938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B6398-27AC-1049-99B3-A94788A8945A}"/>
              </a:ext>
            </a:extLst>
          </p:cNvPr>
          <p:cNvSpPr>
            <a:spLocks noGrp="1"/>
          </p:cNvSpPr>
          <p:nvPr>
            <p:ph type="title"/>
          </p:nvPr>
        </p:nvSpPr>
        <p:spPr>
          <a:xfrm>
            <a:off x="5407742" y="2773681"/>
            <a:ext cx="6362618" cy="2280100"/>
          </a:xfrm>
        </p:spPr>
        <p:txBody>
          <a:bodyPr>
            <a:normAutofit/>
          </a:bodyPr>
          <a:lstStyle/>
          <a:p>
            <a:r>
              <a:rPr lang="en-IN" sz="5400" b="1" dirty="0"/>
              <a:t>ATLIQ’S PRODUCT LINES</a:t>
            </a:r>
          </a:p>
        </p:txBody>
      </p:sp>
    </p:spTree>
    <p:extLst>
      <p:ext uri="{BB962C8B-B14F-4D97-AF65-F5344CB8AC3E}">
        <p14:creationId xmlns:p14="http://schemas.microsoft.com/office/powerpoint/2010/main" val="2768492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Flowchart: Process 15">
            <a:extLst>
              <a:ext uri="{FF2B5EF4-FFF2-40B4-BE49-F238E27FC236}">
                <a16:creationId xmlns:a16="http://schemas.microsoft.com/office/drawing/2014/main" id="{D5A5055D-10BF-C685-B989-D74F6BF7B390}"/>
              </a:ext>
            </a:extLst>
          </p:cNvPr>
          <p:cNvSpPr/>
          <p:nvPr/>
        </p:nvSpPr>
        <p:spPr>
          <a:xfrm>
            <a:off x="865239" y="884863"/>
            <a:ext cx="1179871" cy="344169"/>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Segoe UI" panose="020B0502040204020203" pitchFamily="34" charset="0"/>
                <a:cs typeface="Segoe UI" panose="020B0502040204020203" pitchFamily="34" charset="0"/>
              </a:rPr>
              <a:t>PC</a:t>
            </a:r>
          </a:p>
        </p:txBody>
      </p:sp>
      <p:cxnSp>
        <p:nvCxnSpPr>
          <p:cNvPr id="18" name="Straight Connector 17">
            <a:extLst>
              <a:ext uri="{FF2B5EF4-FFF2-40B4-BE49-F238E27FC236}">
                <a16:creationId xmlns:a16="http://schemas.microsoft.com/office/drawing/2014/main" id="{0BC249DB-C2C7-70CF-FD9D-B038D2021913}"/>
              </a:ext>
            </a:extLst>
          </p:cNvPr>
          <p:cNvCxnSpPr>
            <a:cxnSpLocks/>
            <a:stCxn id="16" idx="2"/>
          </p:cNvCxnSpPr>
          <p:nvPr/>
        </p:nvCxnSpPr>
        <p:spPr>
          <a:xfrm>
            <a:off x="1455175" y="1229032"/>
            <a:ext cx="0" cy="31460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4F48AFF-7076-D5CE-C7E2-6B3557CF1156}"/>
              </a:ext>
            </a:extLst>
          </p:cNvPr>
          <p:cNvCxnSpPr>
            <a:cxnSpLocks/>
          </p:cNvCxnSpPr>
          <p:nvPr/>
        </p:nvCxnSpPr>
        <p:spPr>
          <a:xfrm>
            <a:off x="422787" y="1514168"/>
            <a:ext cx="23007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3A4B96A-A62C-D744-CA51-013E0EBE2FA4}"/>
              </a:ext>
            </a:extLst>
          </p:cNvPr>
          <p:cNvCxnSpPr>
            <a:cxnSpLocks/>
          </p:cNvCxnSpPr>
          <p:nvPr/>
        </p:nvCxnSpPr>
        <p:spPr>
          <a:xfrm>
            <a:off x="422787" y="1514168"/>
            <a:ext cx="0" cy="5604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850A61B-4D75-81AA-19A3-A9BE2F5E814B}"/>
              </a:ext>
            </a:extLst>
          </p:cNvPr>
          <p:cNvCxnSpPr>
            <a:cxnSpLocks/>
          </p:cNvCxnSpPr>
          <p:nvPr/>
        </p:nvCxnSpPr>
        <p:spPr>
          <a:xfrm>
            <a:off x="2723535" y="1514168"/>
            <a:ext cx="0" cy="943897"/>
          </a:xfrm>
          <a:prstGeom prst="line">
            <a:avLst/>
          </a:prstGeom>
        </p:spPr>
        <p:style>
          <a:lnRef idx="1">
            <a:schemeClr val="accent1"/>
          </a:lnRef>
          <a:fillRef idx="0">
            <a:schemeClr val="accent1"/>
          </a:fillRef>
          <a:effectRef idx="0">
            <a:schemeClr val="accent1"/>
          </a:effectRef>
          <a:fontRef idx="minor">
            <a:schemeClr val="tx1"/>
          </a:fontRef>
        </p:style>
      </p:cxnSp>
      <p:sp>
        <p:nvSpPr>
          <p:cNvPr id="27" name="Flowchart: Process 26">
            <a:extLst>
              <a:ext uri="{FF2B5EF4-FFF2-40B4-BE49-F238E27FC236}">
                <a16:creationId xmlns:a16="http://schemas.microsoft.com/office/drawing/2014/main" id="{F59C7E1C-7FC4-97BA-CBCC-9A45EA1A3C96}"/>
              </a:ext>
            </a:extLst>
          </p:cNvPr>
          <p:cNvSpPr/>
          <p:nvPr/>
        </p:nvSpPr>
        <p:spPr>
          <a:xfrm>
            <a:off x="113071" y="2074606"/>
            <a:ext cx="1145454" cy="56042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Desktop</a:t>
            </a:r>
          </a:p>
        </p:txBody>
      </p:sp>
      <p:sp>
        <p:nvSpPr>
          <p:cNvPr id="28" name="Flowchart: Process 27">
            <a:extLst>
              <a:ext uri="{FF2B5EF4-FFF2-40B4-BE49-F238E27FC236}">
                <a16:creationId xmlns:a16="http://schemas.microsoft.com/office/drawing/2014/main" id="{02B69B91-3904-5EBD-F7F4-17BA7E40215D}"/>
              </a:ext>
            </a:extLst>
          </p:cNvPr>
          <p:cNvSpPr/>
          <p:nvPr/>
        </p:nvSpPr>
        <p:spPr>
          <a:xfrm>
            <a:off x="2133597" y="2104122"/>
            <a:ext cx="1145454" cy="56042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Notebook</a:t>
            </a:r>
          </a:p>
        </p:txBody>
      </p:sp>
      <p:sp>
        <p:nvSpPr>
          <p:cNvPr id="37" name="Flowchart: Process 36">
            <a:extLst>
              <a:ext uri="{FF2B5EF4-FFF2-40B4-BE49-F238E27FC236}">
                <a16:creationId xmlns:a16="http://schemas.microsoft.com/office/drawing/2014/main" id="{44BBF7A9-29B8-04EF-8F0E-8770AD7B6907}"/>
              </a:ext>
            </a:extLst>
          </p:cNvPr>
          <p:cNvSpPr/>
          <p:nvPr/>
        </p:nvSpPr>
        <p:spPr>
          <a:xfrm>
            <a:off x="860325" y="4247577"/>
            <a:ext cx="1052054" cy="609592"/>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Personal Laptop</a:t>
            </a:r>
          </a:p>
        </p:txBody>
      </p:sp>
      <p:sp>
        <p:nvSpPr>
          <p:cNvPr id="38" name="Flowchart: Process 37">
            <a:extLst>
              <a:ext uri="{FF2B5EF4-FFF2-40B4-BE49-F238E27FC236}">
                <a16:creationId xmlns:a16="http://schemas.microsoft.com/office/drawing/2014/main" id="{33A4A472-C072-280C-4DE0-F7F12ED1F845}"/>
              </a:ext>
            </a:extLst>
          </p:cNvPr>
          <p:cNvSpPr/>
          <p:nvPr/>
        </p:nvSpPr>
        <p:spPr>
          <a:xfrm>
            <a:off x="776747" y="3352821"/>
            <a:ext cx="1224127" cy="560419"/>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Business Laptop</a:t>
            </a:r>
          </a:p>
        </p:txBody>
      </p:sp>
      <p:cxnSp>
        <p:nvCxnSpPr>
          <p:cNvPr id="41" name="Straight Connector 40">
            <a:extLst>
              <a:ext uri="{FF2B5EF4-FFF2-40B4-BE49-F238E27FC236}">
                <a16:creationId xmlns:a16="http://schemas.microsoft.com/office/drawing/2014/main" id="{AA67FADD-9621-D04D-5AB4-3B6F2B71D312}"/>
              </a:ext>
            </a:extLst>
          </p:cNvPr>
          <p:cNvCxnSpPr>
            <a:cxnSpLocks/>
          </p:cNvCxnSpPr>
          <p:nvPr/>
        </p:nvCxnSpPr>
        <p:spPr>
          <a:xfrm>
            <a:off x="280220" y="2635026"/>
            <a:ext cx="0" cy="1799303"/>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A81877D-C434-D024-71F6-94AD50263EDB}"/>
              </a:ext>
            </a:extLst>
          </p:cNvPr>
          <p:cNvCxnSpPr/>
          <p:nvPr/>
        </p:nvCxnSpPr>
        <p:spPr>
          <a:xfrm>
            <a:off x="299882" y="3618271"/>
            <a:ext cx="6120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2435899-82FF-9A20-4A14-7ADD210CEEF5}"/>
              </a:ext>
            </a:extLst>
          </p:cNvPr>
          <p:cNvCxnSpPr>
            <a:cxnSpLocks/>
          </p:cNvCxnSpPr>
          <p:nvPr/>
        </p:nvCxnSpPr>
        <p:spPr>
          <a:xfrm>
            <a:off x="280220" y="4434329"/>
            <a:ext cx="5801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3F882ED-4CDA-769F-8036-84397C8C468B}"/>
              </a:ext>
            </a:extLst>
          </p:cNvPr>
          <p:cNvCxnSpPr>
            <a:cxnSpLocks/>
          </p:cNvCxnSpPr>
          <p:nvPr/>
        </p:nvCxnSpPr>
        <p:spPr>
          <a:xfrm flipH="1">
            <a:off x="2282308" y="2681748"/>
            <a:ext cx="22118" cy="2762845"/>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E4791DA-BAA3-D135-E141-C1F1017D7C5D}"/>
              </a:ext>
            </a:extLst>
          </p:cNvPr>
          <p:cNvCxnSpPr>
            <a:cxnSpLocks/>
          </p:cNvCxnSpPr>
          <p:nvPr/>
        </p:nvCxnSpPr>
        <p:spPr>
          <a:xfrm>
            <a:off x="2282308" y="3534677"/>
            <a:ext cx="510053"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Flowchart: Process 49">
            <a:extLst>
              <a:ext uri="{FF2B5EF4-FFF2-40B4-BE49-F238E27FC236}">
                <a16:creationId xmlns:a16="http://schemas.microsoft.com/office/drawing/2014/main" id="{CF94D0EA-C670-CC1A-4F59-00783E9BE0F4}"/>
              </a:ext>
            </a:extLst>
          </p:cNvPr>
          <p:cNvSpPr/>
          <p:nvPr/>
        </p:nvSpPr>
        <p:spPr>
          <a:xfrm>
            <a:off x="2812027" y="3308565"/>
            <a:ext cx="1058171" cy="457169"/>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Gaming Laptop</a:t>
            </a:r>
          </a:p>
        </p:txBody>
      </p:sp>
      <p:cxnSp>
        <p:nvCxnSpPr>
          <p:cNvPr id="52" name="Straight Connector 51">
            <a:extLst>
              <a:ext uri="{FF2B5EF4-FFF2-40B4-BE49-F238E27FC236}">
                <a16:creationId xmlns:a16="http://schemas.microsoft.com/office/drawing/2014/main" id="{782FA8D7-12A6-64EB-9F2D-DC408C650EA0}"/>
              </a:ext>
            </a:extLst>
          </p:cNvPr>
          <p:cNvCxnSpPr>
            <a:cxnSpLocks/>
          </p:cNvCxnSpPr>
          <p:nvPr/>
        </p:nvCxnSpPr>
        <p:spPr>
          <a:xfrm>
            <a:off x="2325221" y="4567063"/>
            <a:ext cx="581412" cy="0"/>
          </a:xfrm>
          <a:prstGeom prst="line">
            <a:avLst/>
          </a:prstGeom>
        </p:spPr>
        <p:style>
          <a:lnRef idx="1">
            <a:schemeClr val="accent1"/>
          </a:lnRef>
          <a:fillRef idx="0">
            <a:schemeClr val="accent1"/>
          </a:fillRef>
          <a:effectRef idx="0">
            <a:schemeClr val="accent1"/>
          </a:effectRef>
          <a:fontRef idx="minor">
            <a:schemeClr val="tx1"/>
          </a:fontRef>
        </p:style>
      </p:cxnSp>
      <p:sp>
        <p:nvSpPr>
          <p:cNvPr id="53" name="Flowchart: Process 52">
            <a:extLst>
              <a:ext uri="{FF2B5EF4-FFF2-40B4-BE49-F238E27FC236}">
                <a16:creationId xmlns:a16="http://schemas.microsoft.com/office/drawing/2014/main" id="{C84DFCC9-5BA0-9C98-08D0-EB6D9C25E7D4}"/>
              </a:ext>
            </a:extLst>
          </p:cNvPr>
          <p:cNvSpPr/>
          <p:nvPr/>
        </p:nvSpPr>
        <p:spPr>
          <a:xfrm>
            <a:off x="2906633" y="4385186"/>
            <a:ext cx="1114759" cy="471983"/>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Business Laptop</a:t>
            </a:r>
          </a:p>
        </p:txBody>
      </p:sp>
      <p:cxnSp>
        <p:nvCxnSpPr>
          <p:cNvPr id="55" name="Straight Connector 54">
            <a:extLst>
              <a:ext uri="{FF2B5EF4-FFF2-40B4-BE49-F238E27FC236}">
                <a16:creationId xmlns:a16="http://schemas.microsoft.com/office/drawing/2014/main" id="{C1B78B27-8AD1-741E-53C8-636F233B8EFA}"/>
              </a:ext>
            </a:extLst>
          </p:cNvPr>
          <p:cNvCxnSpPr>
            <a:cxnSpLocks/>
          </p:cNvCxnSpPr>
          <p:nvPr/>
        </p:nvCxnSpPr>
        <p:spPr>
          <a:xfrm>
            <a:off x="2268784" y="5427387"/>
            <a:ext cx="593629" cy="0"/>
          </a:xfrm>
          <a:prstGeom prst="line">
            <a:avLst/>
          </a:prstGeom>
        </p:spPr>
        <p:style>
          <a:lnRef idx="1">
            <a:schemeClr val="accent1"/>
          </a:lnRef>
          <a:fillRef idx="0">
            <a:schemeClr val="accent1"/>
          </a:fillRef>
          <a:effectRef idx="0">
            <a:schemeClr val="accent1"/>
          </a:effectRef>
          <a:fontRef idx="minor">
            <a:schemeClr val="tx1"/>
          </a:fontRef>
        </p:style>
      </p:cxnSp>
      <p:sp>
        <p:nvSpPr>
          <p:cNvPr id="56" name="Flowchart: Process 55">
            <a:extLst>
              <a:ext uri="{FF2B5EF4-FFF2-40B4-BE49-F238E27FC236}">
                <a16:creationId xmlns:a16="http://schemas.microsoft.com/office/drawing/2014/main" id="{75E877CF-F698-3155-1A9B-E06E12EB77AB}"/>
              </a:ext>
            </a:extLst>
          </p:cNvPr>
          <p:cNvSpPr/>
          <p:nvPr/>
        </p:nvSpPr>
        <p:spPr>
          <a:xfrm>
            <a:off x="2862413" y="5191397"/>
            <a:ext cx="1158981" cy="471983"/>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Personal Laptop</a:t>
            </a:r>
          </a:p>
        </p:txBody>
      </p:sp>
      <p:sp>
        <p:nvSpPr>
          <p:cNvPr id="58" name="Flowchart: Process 57">
            <a:extLst>
              <a:ext uri="{FF2B5EF4-FFF2-40B4-BE49-F238E27FC236}">
                <a16:creationId xmlns:a16="http://schemas.microsoft.com/office/drawing/2014/main" id="{212E63B5-490D-6B2F-E619-1580C50014A4}"/>
              </a:ext>
            </a:extLst>
          </p:cNvPr>
          <p:cNvSpPr/>
          <p:nvPr/>
        </p:nvSpPr>
        <p:spPr>
          <a:xfrm>
            <a:off x="3870199" y="471948"/>
            <a:ext cx="2097984" cy="501446"/>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P &amp; A</a:t>
            </a:r>
          </a:p>
        </p:txBody>
      </p:sp>
      <p:cxnSp>
        <p:nvCxnSpPr>
          <p:cNvPr id="60" name="Straight Connector 59">
            <a:extLst>
              <a:ext uri="{FF2B5EF4-FFF2-40B4-BE49-F238E27FC236}">
                <a16:creationId xmlns:a16="http://schemas.microsoft.com/office/drawing/2014/main" id="{6DDB3844-2F21-2A8B-74EA-539307C46002}"/>
              </a:ext>
            </a:extLst>
          </p:cNvPr>
          <p:cNvCxnSpPr>
            <a:cxnSpLocks/>
          </p:cNvCxnSpPr>
          <p:nvPr/>
        </p:nvCxnSpPr>
        <p:spPr>
          <a:xfrm>
            <a:off x="4352595" y="1474839"/>
            <a:ext cx="228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E1C897C-F4B0-5B33-8EC1-E9D11B5DCE09}"/>
              </a:ext>
            </a:extLst>
          </p:cNvPr>
          <p:cNvCxnSpPr>
            <a:cxnSpLocks/>
          </p:cNvCxnSpPr>
          <p:nvPr/>
        </p:nvCxnSpPr>
        <p:spPr>
          <a:xfrm>
            <a:off x="4365516" y="1455175"/>
            <a:ext cx="0" cy="501446"/>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5841885-BA7D-272F-96E3-8E460C2D2B52}"/>
              </a:ext>
            </a:extLst>
          </p:cNvPr>
          <p:cNvCxnSpPr>
            <a:cxnSpLocks/>
          </p:cNvCxnSpPr>
          <p:nvPr/>
        </p:nvCxnSpPr>
        <p:spPr>
          <a:xfrm>
            <a:off x="6639293" y="1474839"/>
            <a:ext cx="0" cy="521109"/>
          </a:xfrm>
          <a:prstGeom prst="line">
            <a:avLst/>
          </a:prstGeom>
        </p:spPr>
        <p:style>
          <a:lnRef idx="1">
            <a:schemeClr val="accent1"/>
          </a:lnRef>
          <a:fillRef idx="0">
            <a:schemeClr val="accent1"/>
          </a:fillRef>
          <a:effectRef idx="0">
            <a:schemeClr val="accent1"/>
          </a:effectRef>
          <a:fontRef idx="minor">
            <a:schemeClr val="tx1"/>
          </a:fontRef>
        </p:style>
      </p:cxnSp>
      <p:sp>
        <p:nvSpPr>
          <p:cNvPr id="63" name="Flowchart: Process 62">
            <a:extLst>
              <a:ext uri="{FF2B5EF4-FFF2-40B4-BE49-F238E27FC236}">
                <a16:creationId xmlns:a16="http://schemas.microsoft.com/office/drawing/2014/main" id="{D03BBE53-5267-F82D-E3A9-7F860BB31B85}"/>
              </a:ext>
            </a:extLst>
          </p:cNvPr>
          <p:cNvSpPr/>
          <p:nvPr/>
        </p:nvSpPr>
        <p:spPr>
          <a:xfrm>
            <a:off x="5899364" y="2010542"/>
            <a:ext cx="1327312" cy="471982"/>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Accessories</a:t>
            </a:r>
          </a:p>
        </p:txBody>
      </p:sp>
      <p:sp>
        <p:nvSpPr>
          <p:cNvPr id="64" name="Flowchart: Process 63">
            <a:extLst>
              <a:ext uri="{FF2B5EF4-FFF2-40B4-BE49-F238E27FC236}">
                <a16:creationId xmlns:a16="http://schemas.microsoft.com/office/drawing/2014/main" id="{C97B295D-5850-A9BD-585C-E34B85A14139}"/>
              </a:ext>
            </a:extLst>
          </p:cNvPr>
          <p:cNvSpPr/>
          <p:nvPr/>
        </p:nvSpPr>
        <p:spPr>
          <a:xfrm>
            <a:off x="4881764" y="4247576"/>
            <a:ext cx="1165077" cy="609593"/>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Internal HDD</a:t>
            </a:r>
          </a:p>
        </p:txBody>
      </p:sp>
      <p:sp>
        <p:nvSpPr>
          <p:cNvPr id="65" name="Flowchart: Process 64">
            <a:extLst>
              <a:ext uri="{FF2B5EF4-FFF2-40B4-BE49-F238E27FC236}">
                <a16:creationId xmlns:a16="http://schemas.microsoft.com/office/drawing/2014/main" id="{538A5180-8E54-E849-2345-A66E4E585DD7}"/>
              </a:ext>
            </a:extLst>
          </p:cNvPr>
          <p:cNvSpPr/>
          <p:nvPr/>
        </p:nvSpPr>
        <p:spPr>
          <a:xfrm>
            <a:off x="5005832" y="3352821"/>
            <a:ext cx="1041010" cy="560419"/>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Graphic Card</a:t>
            </a:r>
          </a:p>
        </p:txBody>
      </p:sp>
      <p:cxnSp>
        <p:nvCxnSpPr>
          <p:cNvPr id="66" name="Straight Connector 65">
            <a:extLst>
              <a:ext uri="{FF2B5EF4-FFF2-40B4-BE49-F238E27FC236}">
                <a16:creationId xmlns:a16="http://schemas.microsoft.com/office/drawing/2014/main" id="{A28541E6-D168-5159-44CF-D1ED3D8C6D9C}"/>
              </a:ext>
            </a:extLst>
          </p:cNvPr>
          <p:cNvCxnSpPr>
            <a:cxnSpLocks/>
          </p:cNvCxnSpPr>
          <p:nvPr/>
        </p:nvCxnSpPr>
        <p:spPr>
          <a:xfrm>
            <a:off x="4414684" y="2570963"/>
            <a:ext cx="7361" cy="3584035"/>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1F706B3-4752-AA46-1D16-AB39A8727898}"/>
              </a:ext>
            </a:extLst>
          </p:cNvPr>
          <p:cNvCxnSpPr/>
          <p:nvPr/>
        </p:nvCxnSpPr>
        <p:spPr>
          <a:xfrm>
            <a:off x="4394419" y="3500244"/>
            <a:ext cx="6120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039DCF9-BE2A-8875-115C-A6DEDBB74B97}"/>
              </a:ext>
            </a:extLst>
          </p:cNvPr>
          <p:cNvCxnSpPr>
            <a:cxnSpLocks/>
          </p:cNvCxnSpPr>
          <p:nvPr/>
        </p:nvCxnSpPr>
        <p:spPr>
          <a:xfrm>
            <a:off x="4414684" y="4432966"/>
            <a:ext cx="4756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B7A21F1-4B05-D6F8-F139-418BF2C595F9}"/>
              </a:ext>
            </a:extLst>
          </p:cNvPr>
          <p:cNvCxnSpPr/>
          <p:nvPr/>
        </p:nvCxnSpPr>
        <p:spPr>
          <a:xfrm>
            <a:off x="6563020" y="3136491"/>
            <a:ext cx="668595" cy="0"/>
          </a:xfrm>
          <a:prstGeom prst="line">
            <a:avLst/>
          </a:prstGeom>
        </p:spPr>
        <p:style>
          <a:lnRef idx="1">
            <a:schemeClr val="accent1"/>
          </a:lnRef>
          <a:fillRef idx="0">
            <a:schemeClr val="accent1"/>
          </a:fillRef>
          <a:effectRef idx="0">
            <a:schemeClr val="accent1"/>
          </a:effectRef>
          <a:fontRef idx="minor">
            <a:schemeClr val="tx1"/>
          </a:fontRef>
        </p:style>
      </p:cxnSp>
      <p:sp>
        <p:nvSpPr>
          <p:cNvPr id="71" name="Flowchart: Process 70">
            <a:extLst>
              <a:ext uri="{FF2B5EF4-FFF2-40B4-BE49-F238E27FC236}">
                <a16:creationId xmlns:a16="http://schemas.microsoft.com/office/drawing/2014/main" id="{38FCFD12-B6DE-F461-9765-B26776163F59}"/>
              </a:ext>
            </a:extLst>
          </p:cNvPr>
          <p:cNvSpPr/>
          <p:nvPr/>
        </p:nvSpPr>
        <p:spPr>
          <a:xfrm>
            <a:off x="7133304" y="2895652"/>
            <a:ext cx="1141836" cy="457169"/>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Batteries</a:t>
            </a:r>
          </a:p>
        </p:txBody>
      </p:sp>
      <p:cxnSp>
        <p:nvCxnSpPr>
          <p:cNvPr id="72" name="Straight Connector 71">
            <a:extLst>
              <a:ext uri="{FF2B5EF4-FFF2-40B4-BE49-F238E27FC236}">
                <a16:creationId xmlns:a16="http://schemas.microsoft.com/office/drawing/2014/main" id="{9D02FFF6-24D2-56A3-7E52-E615D7E6D3BE}"/>
              </a:ext>
            </a:extLst>
          </p:cNvPr>
          <p:cNvCxnSpPr/>
          <p:nvPr/>
        </p:nvCxnSpPr>
        <p:spPr>
          <a:xfrm>
            <a:off x="6563020" y="4247576"/>
            <a:ext cx="668593" cy="0"/>
          </a:xfrm>
          <a:prstGeom prst="line">
            <a:avLst/>
          </a:prstGeom>
        </p:spPr>
        <p:style>
          <a:lnRef idx="1">
            <a:schemeClr val="accent1"/>
          </a:lnRef>
          <a:fillRef idx="0">
            <a:schemeClr val="accent1"/>
          </a:fillRef>
          <a:effectRef idx="0">
            <a:schemeClr val="accent1"/>
          </a:effectRef>
          <a:fontRef idx="minor">
            <a:schemeClr val="tx1"/>
          </a:fontRef>
        </p:style>
      </p:cxnSp>
      <p:sp>
        <p:nvSpPr>
          <p:cNvPr id="73" name="Flowchart: Process 72">
            <a:extLst>
              <a:ext uri="{FF2B5EF4-FFF2-40B4-BE49-F238E27FC236}">
                <a16:creationId xmlns:a16="http://schemas.microsoft.com/office/drawing/2014/main" id="{3325A767-0310-1059-5125-A45410EB3E53}"/>
              </a:ext>
            </a:extLst>
          </p:cNvPr>
          <p:cNvSpPr/>
          <p:nvPr/>
        </p:nvSpPr>
        <p:spPr>
          <a:xfrm>
            <a:off x="7155471" y="4000312"/>
            <a:ext cx="1141835" cy="471982"/>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Keyboard</a:t>
            </a:r>
          </a:p>
        </p:txBody>
      </p:sp>
      <p:cxnSp>
        <p:nvCxnSpPr>
          <p:cNvPr id="74" name="Straight Connector 73">
            <a:extLst>
              <a:ext uri="{FF2B5EF4-FFF2-40B4-BE49-F238E27FC236}">
                <a16:creationId xmlns:a16="http://schemas.microsoft.com/office/drawing/2014/main" id="{8DBF6C16-4A29-105B-2911-46F92FB04A16}"/>
              </a:ext>
            </a:extLst>
          </p:cNvPr>
          <p:cNvCxnSpPr/>
          <p:nvPr/>
        </p:nvCxnSpPr>
        <p:spPr>
          <a:xfrm>
            <a:off x="6639293" y="5653548"/>
            <a:ext cx="580103" cy="0"/>
          </a:xfrm>
          <a:prstGeom prst="line">
            <a:avLst/>
          </a:prstGeom>
        </p:spPr>
        <p:style>
          <a:lnRef idx="1">
            <a:schemeClr val="accent1"/>
          </a:lnRef>
          <a:fillRef idx="0">
            <a:schemeClr val="accent1"/>
          </a:fillRef>
          <a:effectRef idx="0">
            <a:schemeClr val="accent1"/>
          </a:effectRef>
          <a:fontRef idx="minor">
            <a:schemeClr val="tx1"/>
          </a:fontRef>
        </p:style>
      </p:cxnSp>
      <p:sp>
        <p:nvSpPr>
          <p:cNvPr id="75" name="Flowchart: Process 74">
            <a:extLst>
              <a:ext uri="{FF2B5EF4-FFF2-40B4-BE49-F238E27FC236}">
                <a16:creationId xmlns:a16="http://schemas.microsoft.com/office/drawing/2014/main" id="{B60AA15C-DF25-BAD3-5DD5-10510B357577}"/>
              </a:ext>
            </a:extLst>
          </p:cNvPr>
          <p:cNvSpPr/>
          <p:nvPr/>
        </p:nvSpPr>
        <p:spPr>
          <a:xfrm>
            <a:off x="7175138" y="5376823"/>
            <a:ext cx="1218108" cy="471983"/>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Mouse</a:t>
            </a:r>
          </a:p>
        </p:txBody>
      </p:sp>
      <p:cxnSp>
        <p:nvCxnSpPr>
          <p:cNvPr id="93" name="Straight Connector 92">
            <a:extLst>
              <a:ext uri="{FF2B5EF4-FFF2-40B4-BE49-F238E27FC236}">
                <a16:creationId xmlns:a16="http://schemas.microsoft.com/office/drawing/2014/main" id="{FFB0FCBD-E342-833D-BE01-3A8033F5C013}"/>
              </a:ext>
            </a:extLst>
          </p:cNvPr>
          <p:cNvCxnSpPr>
            <a:cxnSpLocks/>
          </p:cNvCxnSpPr>
          <p:nvPr/>
        </p:nvCxnSpPr>
        <p:spPr>
          <a:xfrm>
            <a:off x="4394396" y="5176857"/>
            <a:ext cx="621908" cy="1"/>
          </a:xfrm>
          <a:prstGeom prst="line">
            <a:avLst/>
          </a:prstGeom>
        </p:spPr>
        <p:style>
          <a:lnRef idx="1">
            <a:schemeClr val="accent1"/>
          </a:lnRef>
          <a:fillRef idx="0">
            <a:schemeClr val="accent1"/>
          </a:fillRef>
          <a:effectRef idx="0">
            <a:schemeClr val="accent1"/>
          </a:effectRef>
          <a:fontRef idx="minor">
            <a:schemeClr val="tx1"/>
          </a:fontRef>
        </p:style>
      </p:cxnSp>
      <p:sp>
        <p:nvSpPr>
          <p:cNvPr id="98" name="Flowchart: Process 97">
            <a:extLst>
              <a:ext uri="{FF2B5EF4-FFF2-40B4-BE49-F238E27FC236}">
                <a16:creationId xmlns:a16="http://schemas.microsoft.com/office/drawing/2014/main" id="{4252074F-1089-FC37-8E0C-5E05BFC844C5}"/>
              </a:ext>
            </a:extLst>
          </p:cNvPr>
          <p:cNvSpPr/>
          <p:nvPr/>
        </p:nvSpPr>
        <p:spPr>
          <a:xfrm>
            <a:off x="4940715" y="5009453"/>
            <a:ext cx="1498173" cy="471983"/>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Motherboard</a:t>
            </a:r>
          </a:p>
        </p:txBody>
      </p:sp>
      <p:sp>
        <p:nvSpPr>
          <p:cNvPr id="99" name="Flowchart: Process 98">
            <a:extLst>
              <a:ext uri="{FF2B5EF4-FFF2-40B4-BE49-F238E27FC236}">
                <a16:creationId xmlns:a16="http://schemas.microsoft.com/office/drawing/2014/main" id="{1F7E1251-93A5-DF0A-2F92-C597B89B92C1}"/>
              </a:ext>
            </a:extLst>
          </p:cNvPr>
          <p:cNvSpPr/>
          <p:nvPr/>
        </p:nvSpPr>
        <p:spPr>
          <a:xfrm>
            <a:off x="4927492" y="5768837"/>
            <a:ext cx="1469962" cy="555663"/>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Processors</a:t>
            </a:r>
          </a:p>
        </p:txBody>
      </p:sp>
      <p:sp>
        <p:nvSpPr>
          <p:cNvPr id="103" name="Flowchart: Process 102">
            <a:extLst>
              <a:ext uri="{FF2B5EF4-FFF2-40B4-BE49-F238E27FC236}">
                <a16:creationId xmlns:a16="http://schemas.microsoft.com/office/drawing/2014/main" id="{FB6DB3AF-C8E0-FE8F-8A3F-48ECE80625F1}"/>
              </a:ext>
            </a:extLst>
          </p:cNvPr>
          <p:cNvSpPr/>
          <p:nvPr/>
        </p:nvSpPr>
        <p:spPr>
          <a:xfrm>
            <a:off x="4306513" y="2010543"/>
            <a:ext cx="1337186" cy="56042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Peripherals</a:t>
            </a:r>
          </a:p>
        </p:txBody>
      </p:sp>
      <p:cxnSp>
        <p:nvCxnSpPr>
          <p:cNvPr id="216" name="Straight Connector 215">
            <a:extLst>
              <a:ext uri="{FF2B5EF4-FFF2-40B4-BE49-F238E27FC236}">
                <a16:creationId xmlns:a16="http://schemas.microsoft.com/office/drawing/2014/main" id="{3107FE7C-E84D-A6FB-DE8A-046C6F393AA2}"/>
              </a:ext>
            </a:extLst>
          </p:cNvPr>
          <p:cNvCxnSpPr/>
          <p:nvPr/>
        </p:nvCxnSpPr>
        <p:spPr>
          <a:xfrm>
            <a:off x="4422045" y="6154998"/>
            <a:ext cx="5739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39C93FB8-24F5-595E-2D0B-8AB469B288D9}"/>
              </a:ext>
            </a:extLst>
          </p:cNvPr>
          <p:cNvCxnSpPr>
            <a:stCxn id="58" idx="2"/>
          </p:cNvCxnSpPr>
          <p:nvPr/>
        </p:nvCxnSpPr>
        <p:spPr>
          <a:xfrm>
            <a:off x="4919191" y="973394"/>
            <a:ext cx="16603" cy="540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5655988E-AFAD-AA2D-33DB-4650B07FC6E1}"/>
              </a:ext>
            </a:extLst>
          </p:cNvPr>
          <p:cNvCxnSpPr>
            <a:stCxn id="63" idx="2"/>
          </p:cNvCxnSpPr>
          <p:nvPr/>
        </p:nvCxnSpPr>
        <p:spPr>
          <a:xfrm>
            <a:off x="6563020" y="2482524"/>
            <a:ext cx="76273" cy="3987102"/>
          </a:xfrm>
          <a:prstGeom prst="line">
            <a:avLst/>
          </a:prstGeom>
        </p:spPr>
        <p:style>
          <a:lnRef idx="1">
            <a:schemeClr val="accent1"/>
          </a:lnRef>
          <a:fillRef idx="0">
            <a:schemeClr val="accent1"/>
          </a:fillRef>
          <a:effectRef idx="0">
            <a:schemeClr val="accent1"/>
          </a:effectRef>
          <a:fontRef idx="minor">
            <a:schemeClr val="tx1"/>
          </a:fontRef>
        </p:style>
      </p:cxnSp>
      <p:sp>
        <p:nvSpPr>
          <p:cNvPr id="240" name="Flowchart: Process 239">
            <a:extLst>
              <a:ext uri="{FF2B5EF4-FFF2-40B4-BE49-F238E27FC236}">
                <a16:creationId xmlns:a16="http://schemas.microsoft.com/office/drawing/2014/main" id="{759D3C75-4B92-B6E6-BE0B-99A63DECCAA6}"/>
              </a:ext>
            </a:extLst>
          </p:cNvPr>
          <p:cNvSpPr/>
          <p:nvPr/>
        </p:nvSpPr>
        <p:spPr>
          <a:xfrm>
            <a:off x="8746998" y="471948"/>
            <a:ext cx="1557208" cy="412914"/>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N &amp;S </a:t>
            </a:r>
          </a:p>
        </p:txBody>
      </p:sp>
      <p:cxnSp>
        <p:nvCxnSpPr>
          <p:cNvPr id="245" name="Straight Connector 244">
            <a:extLst>
              <a:ext uri="{FF2B5EF4-FFF2-40B4-BE49-F238E27FC236}">
                <a16:creationId xmlns:a16="http://schemas.microsoft.com/office/drawing/2014/main" id="{5B024407-97B7-2472-9EFB-4B4C9BC32C77}"/>
              </a:ext>
            </a:extLst>
          </p:cNvPr>
          <p:cNvCxnSpPr>
            <a:cxnSpLocks/>
          </p:cNvCxnSpPr>
          <p:nvPr/>
        </p:nvCxnSpPr>
        <p:spPr>
          <a:xfrm>
            <a:off x="8958480" y="1671483"/>
            <a:ext cx="1689855" cy="0"/>
          </a:xfrm>
          <a:prstGeom prst="line">
            <a:avLst/>
          </a:prstGeom>
        </p:spPr>
        <p:style>
          <a:lnRef idx="1">
            <a:schemeClr val="accent1"/>
          </a:lnRef>
          <a:fillRef idx="0">
            <a:schemeClr val="accent1"/>
          </a:fillRef>
          <a:effectRef idx="0">
            <a:schemeClr val="accent1"/>
          </a:effectRef>
          <a:fontRef idx="minor">
            <a:schemeClr val="tx1"/>
          </a:fontRef>
        </p:style>
      </p:cxnSp>
      <p:sp>
        <p:nvSpPr>
          <p:cNvPr id="246" name="Flowchart: Process 245">
            <a:extLst>
              <a:ext uri="{FF2B5EF4-FFF2-40B4-BE49-F238E27FC236}">
                <a16:creationId xmlns:a16="http://schemas.microsoft.com/office/drawing/2014/main" id="{0D61856E-7DB2-D5B0-5A2B-7AC0B1CADB5D}"/>
              </a:ext>
            </a:extLst>
          </p:cNvPr>
          <p:cNvSpPr/>
          <p:nvPr/>
        </p:nvSpPr>
        <p:spPr>
          <a:xfrm>
            <a:off x="7816645" y="1455175"/>
            <a:ext cx="1396724" cy="540773"/>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Networking</a:t>
            </a:r>
          </a:p>
        </p:txBody>
      </p:sp>
      <p:sp>
        <p:nvSpPr>
          <p:cNvPr id="249" name="Flowchart: Process 248">
            <a:extLst>
              <a:ext uri="{FF2B5EF4-FFF2-40B4-BE49-F238E27FC236}">
                <a16:creationId xmlns:a16="http://schemas.microsoft.com/office/drawing/2014/main" id="{2E29A5C5-FA4B-F796-4F5A-B52451FDE937}"/>
              </a:ext>
            </a:extLst>
          </p:cNvPr>
          <p:cNvSpPr/>
          <p:nvPr/>
        </p:nvSpPr>
        <p:spPr>
          <a:xfrm>
            <a:off x="10696204" y="1455175"/>
            <a:ext cx="1141835" cy="412914"/>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Storage</a:t>
            </a:r>
          </a:p>
        </p:txBody>
      </p:sp>
      <p:cxnSp>
        <p:nvCxnSpPr>
          <p:cNvPr id="254" name="Straight Connector 253">
            <a:extLst>
              <a:ext uri="{FF2B5EF4-FFF2-40B4-BE49-F238E27FC236}">
                <a16:creationId xmlns:a16="http://schemas.microsoft.com/office/drawing/2014/main" id="{ACC1B74D-9761-F026-0C58-6EA28895B639}"/>
              </a:ext>
            </a:extLst>
          </p:cNvPr>
          <p:cNvCxnSpPr>
            <a:cxnSpLocks/>
          </p:cNvCxnSpPr>
          <p:nvPr/>
        </p:nvCxnSpPr>
        <p:spPr>
          <a:xfrm>
            <a:off x="8681884" y="1995948"/>
            <a:ext cx="0" cy="639078"/>
          </a:xfrm>
          <a:prstGeom prst="line">
            <a:avLst/>
          </a:prstGeom>
        </p:spPr>
        <p:style>
          <a:lnRef idx="1">
            <a:schemeClr val="accent1"/>
          </a:lnRef>
          <a:fillRef idx="0">
            <a:schemeClr val="accent1"/>
          </a:fillRef>
          <a:effectRef idx="0">
            <a:schemeClr val="accent1"/>
          </a:effectRef>
          <a:fontRef idx="minor">
            <a:schemeClr val="tx1"/>
          </a:fontRef>
        </p:style>
      </p:cxnSp>
      <p:sp>
        <p:nvSpPr>
          <p:cNvPr id="255" name="Flowchart: Process 254">
            <a:extLst>
              <a:ext uri="{FF2B5EF4-FFF2-40B4-BE49-F238E27FC236}">
                <a16:creationId xmlns:a16="http://schemas.microsoft.com/office/drawing/2014/main" id="{4B723EB9-FAEE-98E5-E11B-AE65039BC873}"/>
              </a:ext>
            </a:extLst>
          </p:cNvPr>
          <p:cNvSpPr/>
          <p:nvPr/>
        </p:nvSpPr>
        <p:spPr>
          <a:xfrm>
            <a:off x="8613058" y="2635026"/>
            <a:ext cx="1296630" cy="530905"/>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Wi-fi Extender</a:t>
            </a:r>
          </a:p>
        </p:txBody>
      </p:sp>
      <p:cxnSp>
        <p:nvCxnSpPr>
          <p:cNvPr id="257" name="Straight Connector 256">
            <a:extLst>
              <a:ext uri="{FF2B5EF4-FFF2-40B4-BE49-F238E27FC236}">
                <a16:creationId xmlns:a16="http://schemas.microsoft.com/office/drawing/2014/main" id="{E5CDB310-EFB7-9C3A-7686-883745CFD5EA}"/>
              </a:ext>
            </a:extLst>
          </p:cNvPr>
          <p:cNvCxnSpPr/>
          <p:nvPr/>
        </p:nvCxnSpPr>
        <p:spPr>
          <a:xfrm>
            <a:off x="10923639" y="2074605"/>
            <a:ext cx="0" cy="1460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92247FE2-A0FA-B5D2-87E0-3F331106F017}"/>
              </a:ext>
            </a:extLst>
          </p:cNvPr>
          <p:cNvCxnSpPr/>
          <p:nvPr/>
        </p:nvCxnSpPr>
        <p:spPr>
          <a:xfrm>
            <a:off x="9507794" y="3618271"/>
            <a:ext cx="2448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7C1624AF-BEBC-C2BB-73CC-63CD4DF8F66F}"/>
              </a:ext>
            </a:extLst>
          </p:cNvPr>
          <p:cNvCxnSpPr/>
          <p:nvPr/>
        </p:nvCxnSpPr>
        <p:spPr>
          <a:xfrm>
            <a:off x="9507794" y="3618271"/>
            <a:ext cx="0" cy="6293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9A5454A7-D830-6D91-0E72-BD51252D17CB}"/>
              </a:ext>
            </a:extLst>
          </p:cNvPr>
          <p:cNvCxnSpPr>
            <a:cxnSpLocks/>
          </p:cNvCxnSpPr>
          <p:nvPr/>
        </p:nvCxnSpPr>
        <p:spPr>
          <a:xfrm>
            <a:off x="11956026" y="3618271"/>
            <a:ext cx="0" cy="471983"/>
          </a:xfrm>
          <a:prstGeom prst="line">
            <a:avLst/>
          </a:prstGeom>
        </p:spPr>
        <p:style>
          <a:lnRef idx="1">
            <a:schemeClr val="accent1"/>
          </a:lnRef>
          <a:fillRef idx="0">
            <a:schemeClr val="accent1"/>
          </a:fillRef>
          <a:effectRef idx="0">
            <a:schemeClr val="accent1"/>
          </a:effectRef>
          <a:fontRef idx="minor">
            <a:schemeClr val="tx1"/>
          </a:fontRef>
        </p:style>
      </p:cxnSp>
      <p:sp>
        <p:nvSpPr>
          <p:cNvPr id="264" name="Flowchart: Process 263">
            <a:extLst>
              <a:ext uri="{FF2B5EF4-FFF2-40B4-BE49-F238E27FC236}">
                <a16:creationId xmlns:a16="http://schemas.microsoft.com/office/drawing/2014/main" id="{00656AD3-F74C-EAD3-36FD-4CBB1142BDE4}"/>
              </a:ext>
            </a:extLst>
          </p:cNvPr>
          <p:cNvSpPr/>
          <p:nvPr/>
        </p:nvSpPr>
        <p:spPr>
          <a:xfrm>
            <a:off x="8958480" y="4168877"/>
            <a:ext cx="1141835" cy="471982"/>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External SSD</a:t>
            </a:r>
          </a:p>
        </p:txBody>
      </p:sp>
      <p:sp>
        <p:nvSpPr>
          <p:cNvPr id="265" name="Flowchart: Process 264">
            <a:extLst>
              <a:ext uri="{FF2B5EF4-FFF2-40B4-BE49-F238E27FC236}">
                <a16:creationId xmlns:a16="http://schemas.microsoft.com/office/drawing/2014/main" id="{AF736134-7D6C-90FE-98DD-E2CF5100CCCB}"/>
              </a:ext>
            </a:extLst>
          </p:cNvPr>
          <p:cNvSpPr/>
          <p:nvPr/>
        </p:nvSpPr>
        <p:spPr>
          <a:xfrm>
            <a:off x="10520516" y="4090254"/>
            <a:ext cx="1592826" cy="629302"/>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USB Flash Drives</a:t>
            </a:r>
          </a:p>
        </p:txBody>
      </p:sp>
      <p:cxnSp>
        <p:nvCxnSpPr>
          <p:cNvPr id="272" name="Straight Connector 271">
            <a:extLst>
              <a:ext uri="{FF2B5EF4-FFF2-40B4-BE49-F238E27FC236}">
                <a16:creationId xmlns:a16="http://schemas.microsoft.com/office/drawing/2014/main" id="{4753DAE6-1BFE-0C89-2603-84280322A34D}"/>
              </a:ext>
            </a:extLst>
          </p:cNvPr>
          <p:cNvCxnSpPr/>
          <p:nvPr/>
        </p:nvCxnSpPr>
        <p:spPr>
          <a:xfrm>
            <a:off x="9665110" y="884862"/>
            <a:ext cx="0" cy="78662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203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DD59383-E6CD-CF57-B9CF-5820B1CECE61}"/>
              </a:ext>
            </a:extLst>
          </p:cNvPr>
          <p:cNvSpPr>
            <a:spLocks noGrp="1"/>
          </p:cNvSpPr>
          <p:nvPr>
            <p:ph type="title"/>
          </p:nvPr>
        </p:nvSpPr>
        <p:spPr>
          <a:xfrm>
            <a:off x="965200" y="860322"/>
            <a:ext cx="5638800" cy="953729"/>
          </a:xfrm>
        </p:spPr>
        <p:txBody>
          <a:bodyPr>
            <a:noAutofit/>
          </a:bodyPr>
          <a:lstStyle/>
          <a:p>
            <a:r>
              <a:rPr lang="en-US" sz="5400" b="1" dirty="0"/>
              <a:t>BACKGROUND</a:t>
            </a:r>
          </a:p>
        </p:txBody>
      </p:sp>
      <p:sp>
        <p:nvSpPr>
          <p:cNvPr id="8" name="Content Placeholder 7">
            <a:extLst>
              <a:ext uri="{FF2B5EF4-FFF2-40B4-BE49-F238E27FC236}">
                <a16:creationId xmlns:a16="http://schemas.microsoft.com/office/drawing/2014/main" id="{8B672BC8-D7EC-066C-9025-5F29713D8495}"/>
              </a:ext>
            </a:extLst>
          </p:cNvPr>
          <p:cNvSpPr>
            <a:spLocks noGrp="1"/>
          </p:cNvSpPr>
          <p:nvPr>
            <p:ph sz="quarter" idx="10"/>
          </p:nvPr>
        </p:nvSpPr>
        <p:spPr>
          <a:xfrm>
            <a:off x="863600" y="2083456"/>
            <a:ext cx="10775161" cy="3775588"/>
          </a:xfrm>
        </p:spPr>
        <p:txBody>
          <a:bodyPr>
            <a:noAutofit/>
          </a:bodyPr>
          <a:lstStyle/>
          <a:p>
            <a:r>
              <a:rPr lang="en-US" sz="2400" dirty="0">
                <a:latin typeface="Segoe UI" panose="020B0502040204020203" pitchFamily="34" charset="0"/>
                <a:cs typeface="Segoe UI" panose="020B0502040204020203" pitchFamily="34" charset="0"/>
              </a:rPr>
              <a:t>The management noticed that they do not get enough insights to make quick and smart data-informed decisions. They want to expand their data analytics team by adding several junior data analysts. Tony Sharma, their data analytics director wanted to hire someone who is good at both tech and soft skills. Hence, he decided to conduct a SQL challenge which will help him understand both the skills</a:t>
            </a:r>
            <a:r>
              <a:rPr lang="en-US" sz="2400" dirty="0"/>
              <a:t>.</a:t>
            </a:r>
          </a:p>
        </p:txBody>
      </p:sp>
      <p:pic>
        <p:nvPicPr>
          <p:cNvPr id="2" name="Picture 1" descr="A logo with a black background">
            <a:extLst>
              <a:ext uri="{FF2B5EF4-FFF2-40B4-BE49-F238E27FC236}">
                <a16:creationId xmlns:a16="http://schemas.microsoft.com/office/drawing/2014/main" id="{A7FB8B38-4C95-48E0-BBA9-8C674B7E2B21}"/>
              </a:ext>
            </a:extLst>
          </p:cNvPr>
          <p:cNvPicPr>
            <a:picLocks noChangeAspect="1"/>
          </p:cNvPicPr>
          <p:nvPr/>
        </p:nvPicPr>
        <p:blipFill>
          <a:blip r:embed="rId3"/>
          <a:stretch>
            <a:fillRect/>
          </a:stretch>
        </p:blipFill>
        <p:spPr>
          <a:xfrm>
            <a:off x="0" y="-3351"/>
            <a:ext cx="863600" cy="863673"/>
          </a:xfrm>
          <a:prstGeom prst="rect">
            <a:avLst/>
          </a:prstGeom>
        </p:spPr>
      </p:pic>
    </p:spTree>
    <p:extLst>
      <p:ext uri="{BB962C8B-B14F-4D97-AF65-F5344CB8AC3E}">
        <p14:creationId xmlns:p14="http://schemas.microsoft.com/office/powerpoint/2010/main" val="56176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a:xfrm>
            <a:off x="1220917" y="365125"/>
            <a:ext cx="6967119" cy="1646555"/>
          </a:xfrm>
        </p:spPr>
        <p:txBody>
          <a:bodyPr>
            <a:normAutofit/>
          </a:bodyPr>
          <a:lstStyle/>
          <a:p>
            <a:r>
              <a:rPr lang="en-US" sz="5400" b="1" dirty="0"/>
              <a:t>OBJECTIVE</a:t>
            </a:r>
          </a:p>
        </p:txBody>
      </p:sp>
      <p:sp>
        <p:nvSpPr>
          <p:cNvPr id="3" name="Content Placeholder 2">
            <a:extLst>
              <a:ext uri="{FF2B5EF4-FFF2-40B4-BE49-F238E27FC236}">
                <a16:creationId xmlns:a16="http://schemas.microsoft.com/office/drawing/2014/main" id="{59F97739-E0DF-24F3-7886-013A799A52C3}"/>
              </a:ext>
            </a:extLst>
          </p:cNvPr>
          <p:cNvSpPr>
            <a:spLocks noGrp="1"/>
          </p:cNvSpPr>
          <p:nvPr>
            <p:ph sz="quarter" idx="10"/>
          </p:nvPr>
        </p:nvSpPr>
        <p:spPr>
          <a:xfrm>
            <a:off x="1330959" y="2011363"/>
            <a:ext cx="6857077" cy="2324663"/>
          </a:xfrm>
        </p:spPr>
        <p:txBody>
          <a:bodyPr/>
          <a:lstStyle/>
          <a:p>
            <a:pPr marL="228600" indent="-228600">
              <a:spcBef>
                <a:spcPts val="0"/>
              </a:spcBef>
              <a:spcAft>
                <a:spcPts val="1200"/>
              </a:spcAft>
              <a:buFont typeface="Arial" panose="020B0604020202020204" pitchFamily="34" charset="0"/>
              <a:buChar char="•"/>
            </a:pPr>
            <a:r>
              <a:rPr lang="en-US" sz="2400" cap="none" dirty="0">
                <a:latin typeface="Segoe UI" panose="020B0502040204020203" pitchFamily="34" charset="0"/>
                <a:cs typeface="Segoe UI" panose="020B0502040204020203" pitchFamily="34" charset="0"/>
              </a:rPr>
              <a:t>Assist the management team to gain more insights  about the business.</a:t>
            </a:r>
          </a:p>
          <a:p>
            <a:pPr marL="228600" indent="-228600">
              <a:spcBef>
                <a:spcPts val="0"/>
              </a:spcBef>
              <a:spcAft>
                <a:spcPts val="1200"/>
              </a:spcAft>
              <a:buFont typeface="Arial" panose="020B0604020202020204" pitchFamily="34" charset="0"/>
              <a:buChar char="•"/>
            </a:pPr>
            <a:r>
              <a:rPr lang="en-US" sz="2400" dirty="0">
                <a:latin typeface="Segoe UI" panose="020B0502040204020203" pitchFamily="34" charset="0"/>
                <a:cs typeface="Segoe UI" panose="020B0502040204020203" pitchFamily="34" charset="0"/>
              </a:rPr>
              <a:t>Take data driven decisions to scale business</a:t>
            </a:r>
            <a:r>
              <a:rPr lang="en-US" dirty="0">
                <a:latin typeface="Segoe UI" panose="020B0502040204020203" pitchFamily="34" charset="0"/>
                <a:cs typeface="Segoe UI" panose="020B0502040204020203" pitchFamily="34" charset="0"/>
              </a:rPr>
              <a:t>.</a:t>
            </a:r>
            <a:endParaRPr lang="en-US" sz="2000" cap="none" dirty="0">
              <a:latin typeface="Segoe UI" panose="020B0502040204020203" pitchFamily="34" charset="0"/>
              <a:cs typeface="Segoe UI" panose="020B0502040204020203" pitchFamily="34" charset="0"/>
            </a:endParaRPr>
          </a:p>
        </p:txBody>
      </p:sp>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p:txBody>
          <a:bodyPr/>
          <a:lstStyle/>
          <a:p>
            <a:fld id="{B5CEABB6-07DC-46E8-9B57-56EC44A396E5}" type="slidenum">
              <a:rPr lang="en-US" smtClean="0"/>
              <a:pPr/>
              <a:t>8</a:t>
            </a:fld>
            <a:endParaRPr lang="en-US" dirty="0"/>
          </a:p>
        </p:txBody>
      </p:sp>
      <p:pic>
        <p:nvPicPr>
          <p:cNvPr id="6" name="Picture 5" descr="A logo with a black background">
            <a:extLst>
              <a:ext uri="{FF2B5EF4-FFF2-40B4-BE49-F238E27FC236}">
                <a16:creationId xmlns:a16="http://schemas.microsoft.com/office/drawing/2014/main" id="{8B4EC8A2-BE68-B8A1-3609-D081C8639F8B}"/>
              </a:ext>
            </a:extLst>
          </p:cNvPr>
          <p:cNvPicPr>
            <a:picLocks noChangeAspect="1"/>
          </p:cNvPicPr>
          <p:nvPr/>
        </p:nvPicPr>
        <p:blipFill>
          <a:blip r:embed="rId3"/>
          <a:stretch>
            <a:fillRect/>
          </a:stretch>
        </p:blipFill>
        <p:spPr>
          <a:xfrm>
            <a:off x="145663" y="58921"/>
            <a:ext cx="1075254" cy="863673"/>
          </a:xfrm>
          <a:prstGeom prst="rect">
            <a:avLst/>
          </a:prstGeom>
        </p:spPr>
      </p:pic>
    </p:spTree>
    <p:extLst>
      <p:ext uri="{BB962C8B-B14F-4D97-AF65-F5344CB8AC3E}">
        <p14:creationId xmlns:p14="http://schemas.microsoft.com/office/powerpoint/2010/main" val="412000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08221-C29B-07A3-B569-B8B466B1020B}"/>
              </a:ext>
            </a:extLst>
          </p:cNvPr>
          <p:cNvSpPr>
            <a:spLocks noGrp="1"/>
          </p:cNvSpPr>
          <p:nvPr>
            <p:ph type="title"/>
          </p:nvPr>
        </p:nvSpPr>
        <p:spPr>
          <a:xfrm>
            <a:off x="373626" y="1402080"/>
            <a:ext cx="4286864" cy="2026920"/>
          </a:xfrm>
        </p:spPr>
        <p:txBody>
          <a:bodyPr>
            <a:normAutofit/>
          </a:bodyPr>
          <a:lstStyle/>
          <a:p>
            <a:r>
              <a:rPr lang="en-US" sz="5400" b="1" dirty="0"/>
              <a:t>PROBLEM</a:t>
            </a:r>
          </a:p>
        </p:txBody>
      </p:sp>
      <p:sp>
        <p:nvSpPr>
          <p:cNvPr id="3" name="Content Placeholder 2">
            <a:extLst>
              <a:ext uri="{FF2B5EF4-FFF2-40B4-BE49-F238E27FC236}">
                <a16:creationId xmlns:a16="http://schemas.microsoft.com/office/drawing/2014/main" id="{D6BEA7D4-8B96-5A0E-252E-6B8E8B1CF178}"/>
              </a:ext>
            </a:extLst>
          </p:cNvPr>
          <p:cNvSpPr>
            <a:spLocks noGrp="1"/>
          </p:cNvSpPr>
          <p:nvPr>
            <p:ph sz="quarter" idx="10"/>
          </p:nvPr>
        </p:nvSpPr>
        <p:spPr>
          <a:xfrm>
            <a:off x="6096000" y="2290916"/>
            <a:ext cx="4896677" cy="4191800"/>
          </a:xfrm>
        </p:spPr>
        <p:txBody>
          <a:bodyPr/>
          <a:lstStyle/>
          <a:p>
            <a:r>
              <a:rPr lang="en-US" sz="2400" noProof="1">
                <a:solidFill>
                  <a:srgbClr val="FFFF00"/>
                </a:solidFill>
                <a:latin typeface="Segoe UI" panose="020B0502040204020203" pitchFamily="34" charset="0"/>
                <a:cs typeface="Segoe UI" panose="020B0502040204020203" pitchFamily="34" charset="0"/>
              </a:rPr>
              <a:t>There are 10 adhoc requests for which the company needs</a:t>
            </a:r>
          </a:p>
          <a:p>
            <a:r>
              <a:rPr lang="en-US" sz="2400" noProof="1">
                <a:solidFill>
                  <a:srgbClr val="FFFF00"/>
                </a:solidFill>
                <a:latin typeface="Segoe UI" panose="020B0502040204020203" pitchFamily="34" charset="0"/>
                <a:cs typeface="Segoe UI" panose="020B0502040204020203" pitchFamily="34" charset="0"/>
              </a:rPr>
              <a:t>insights</a:t>
            </a:r>
            <a:r>
              <a:rPr lang="en-US" noProof="1">
                <a:solidFill>
                  <a:srgbClr val="FFFF00"/>
                </a:solidFill>
              </a:rPr>
              <a:t>.</a:t>
            </a:r>
          </a:p>
        </p:txBody>
      </p:sp>
    </p:spTree>
    <p:extLst>
      <p:ext uri="{BB962C8B-B14F-4D97-AF65-F5344CB8AC3E}">
        <p14:creationId xmlns:p14="http://schemas.microsoft.com/office/powerpoint/2010/main" val="1760417424"/>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_win32_SL_V9" id="{8502042B-488E-4F33-AD20-77B40A1BC1AA}" vid="{A90C26AF-23CA-48C5-BFF9-84DC7B1C91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268EFD9E-464D-4A64-8503-21EC026015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133F63F-9110-40E7-9727-485934F41506}">
  <ds:schemaRefs>
    <ds:schemaRef ds:uri="http://schemas.microsoft.com/sharepoint/v3/contenttype/forms"/>
  </ds:schemaRefs>
</ds:datastoreItem>
</file>

<file path=customXml/itemProps3.xml><?xml version="1.0" encoding="utf-8"?>
<ds:datastoreItem xmlns:ds="http://schemas.openxmlformats.org/officeDocument/2006/customXml" ds:itemID="{17B53FD5-8F3E-4406-8404-9F78B5E6376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576</TotalTime>
  <Words>1203</Words>
  <Application>Microsoft Office PowerPoint</Application>
  <PresentationFormat>Widescreen</PresentationFormat>
  <Paragraphs>167</Paragraphs>
  <Slides>35</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Segoe UI</vt:lpstr>
      <vt:lpstr>Tenorite</vt:lpstr>
      <vt:lpstr>Custom</vt:lpstr>
      <vt:lpstr>CONSUMER GOODS ADHOC INSIGHTs           -presented by sharanya shukla</vt:lpstr>
      <vt:lpstr>AGENDA</vt:lpstr>
      <vt:lpstr>Company overview</vt:lpstr>
      <vt:lpstr>ATLIQ’S MARKETS</vt:lpstr>
      <vt:lpstr>ATLIQ’S PRODUCT LINES</vt:lpstr>
      <vt:lpstr>PowerPoint Presentation</vt:lpstr>
      <vt:lpstr>BACKGROUND</vt:lpstr>
      <vt:lpstr>OBJECTIVE</vt:lpstr>
      <vt:lpstr>PROBLEM</vt:lpstr>
      <vt:lpstr>APPROACH</vt:lpstr>
      <vt:lpstr>ABOUT DATA </vt:lpstr>
      <vt:lpstr>PowerPoint Presentation</vt:lpstr>
      <vt:lpstr>REQUEST 1:</vt:lpstr>
      <vt:lpstr>INSIGHTS</vt:lpstr>
      <vt:lpstr>REQUEST 2:</vt:lpstr>
      <vt:lpstr>Insights</vt:lpstr>
      <vt:lpstr>REQUEST 3:</vt:lpstr>
      <vt:lpstr>INSIGHTS</vt:lpstr>
      <vt:lpstr>REQUEST 4:</vt:lpstr>
      <vt:lpstr>INSIGHTS</vt:lpstr>
      <vt:lpstr>REQUEST 5:</vt:lpstr>
      <vt:lpstr>INSIGHTS</vt:lpstr>
      <vt:lpstr>REQUEST 6: </vt:lpstr>
      <vt:lpstr>INSIGHTS</vt:lpstr>
      <vt:lpstr>REQUEST 7:</vt:lpstr>
      <vt:lpstr>INSIGHTS</vt:lpstr>
      <vt:lpstr>REQUEST 8:</vt:lpstr>
      <vt:lpstr>insights</vt:lpstr>
      <vt:lpstr>REQUEST 9: </vt:lpstr>
      <vt:lpstr>INSIGHTS</vt:lpstr>
      <vt:lpstr>REQUEST 10: </vt:lpstr>
      <vt:lpstr>INSIGHTS</vt:lpstr>
      <vt:lpstr>The top 3 selling product in P &amp; A  were mouse, which were around 4 lakh in quantity. </vt:lpstr>
      <vt:lpstr>The top 3 products in PC were personal laptops, which were around 17,000 in quantity.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Adhyatm Shukla</dc:creator>
  <cp:lastModifiedBy>SHARANYA  SHUKLA</cp:lastModifiedBy>
  <cp:revision>9</cp:revision>
  <dcterms:created xsi:type="dcterms:W3CDTF">2024-01-04T07:32:45Z</dcterms:created>
  <dcterms:modified xsi:type="dcterms:W3CDTF">2024-09-03T13:17:50Z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